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30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2" r:id="rId14"/>
    <p:sldId id="268" r:id="rId15"/>
    <p:sldId id="269" r:id="rId16"/>
    <p:sldId id="270" r:id="rId17"/>
    <p:sldId id="271" r:id="rId18"/>
    <p:sldId id="274" r:id="rId19"/>
    <p:sldId id="273" r:id="rId20"/>
    <p:sldId id="275" r:id="rId21"/>
    <p:sldId id="276" r:id="rId22"/>
    <p:sldId id="277" r:id="rId23"/>
    <p:sldId id="272" r:id="rId24"/>
    <p:sldId id="278" r:id="rId25"/>
    <p:sldId id="279" r:id="rId26"/>
    <p:sldId id="280" r:id="rId27"/>
    <p:sldId id="281" r:id="rId28"/>
    <p:sldId id="282" r:id="rId29"/>
    <p:sldId id="284" r:id="rId30"/>
    <p:sldId id="297" r:id="rId31"/>
    <p:sldId id="285" r:id="rId32"/>
    <p:sldId id="286" r:id="rId33"/>
    <p:sldId id="287" r:id="rId34"/>
    <p:sldId id="283" r:id="rId35"/>
    <p:sldId id="289" r:id="rId36"/>
    <p:sldId id="288" r:id="rId37"/>
    <p:sldId id="290" r:id="rId38"/>
    <p:sldId id="292" r:id="rId39"/>
    <p:sldId id="298" r:id="rId40"/>
    <p:sldId id="299" r:id="rId41"/>
    <p:sldId id="291" r:id="rId42"/>
    <p:sldId id="293" r:id="rId43"/>
    <p:sldId id="300" r:id="rId44"/>
    <p:sldId id="294" r:id="rId45"/>
    <p:sldId id="295" r:id="rId46"/>
    <p:sldId id="301" r:id="rId47"/>
    <p:sldId id="296" r:id="rId4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" initials="R" lastIdx="1" clrIdx="0">
    <p:extLst>
      <p:ext uri="{19B8F6BF-5375-455C-9EA6-DF929625EA0E}">
        <p15:presenceInfo xmlns:p15="http://schemas.microsoft.com/office/powerpoint/2012/main" userId="R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CCE7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50" d="100"/>
          <a:sy n="50" d="100"/>
        </p:scale>
        <p:origin x="71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7AE56-20C6-481E-AC6F-F1EB6E9510F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F4F698B6-55B9-4D96-A3A3-E977D8E8D36B}">
      <dgm:prSet phldrT="[Text]"/>
      <dgm:spPr/>
      <dgm:t>
        <a:bodyPr/>
        <a:lstStyle/>
        <a:p>
          <a:r>
            <a:rPr lang="de-DE" dirty="0" smtClean="0"/>
            <a:t>Einheitsführer leitet durch Befehle und Kommandos</a:t>
          </a:r>
          <a:endParaRPr lang="de-DE" dirty="0"/>
        </a:p>
      </dgm:t>
    </dgm:pt>
    <dgm:pt modelId="{1E9043ED-AF86-4810-9A8F-4D69F3B26C35}" type="parTrans" cxnId="{E22F6116-33A6-4772-A13E-D2B031EB2ED4}">
      <dgm:prSet/>
      <dgm:spPr/>
      <dgm:t>
        <a:bodyPr/>
        <a:lstStyle/>
        <a:p>
          <a:endParaRPr lang="de-DE"/>
        </a:p>
      </dgm:t>
    </dgm:pt>
    <dgm:pt modelId="{3D81E9E7-A0EF-4D15-842A-49E7CA50BB05}" type="sibTrans" cxnId="{E22F6116-33A6-4772-A13E-D2B031EB2ED4}">
      <dgm:prSet/>
      <dgm:spPr/>
      <dgm:t>
        <a:bodyPr/>
        <a:lstStyle/>
        <a:p>
          <a:endParaRPr lang="de-DE"/>
        </a:p>
      </dgm:t>
    </dgm:pt>
    <dgm:pt modelId="{0F89683B-6348-424A-B063-477F8D0D7C98}">
      <dgm:prSet phldrT="[Text]"/>
      <dgm:spPr/>
      <dgm:t>
        <a:bodyPr/>
        <a:lstStyle/>
        <a:p>
          <a:r>
            <a:rPr lang="de-DE" dirty="0" smtClean="0"/>
            <a:t>Taktische Einheit erhält Aufträge</a:t>
          </a:r>
          <a:endParaRPr lang="de-DE" dirty="0"/>
        </a:p>
      </dgm:t>
    </dgm:pt>
    <dgm:pt modelId="{6FBCBCA0-DF59-4431-84F1-8B0AA50746CC}" type="parTrans" cxnId="{5681D12D-FE80-4413-B318-24C3FCFC77DB}">
      <dgm:prSet/>
      <dgm:spPr/>
      <dgm:t>
        <a:bodyPr/>
        <a:lstStyle/>
        <a:p>
          <a:endParaRPr lang="de-DE"/>
        </a:p>
      </dgm:t>
    </dgm:pt>
    <dgm:pt modelId="{1038B167-7409-4753-9265-5D0E1A60EE47}" type="sibTrans" cxnId="{5681D12D-FE80-4413-B318-24C3FCFC77DB}">
      <dgm:prSet/>
      <dgm:spPr/>
      <dgm:t>
        <a:bodyPr/>
        <a:lstStyle/>
        <a:p>
          <a:endParaRPr lang="de-DE"/>
        </a:p>
      </dgm:t>
    </dgm:pt>
    <dgm:pt modelId="{55F9EF21-DFF4-404B-9436-BABAB456EF34}">
      <dgm:prSet phldrT="[Text]"/>
      <dgm:spPr/>
      <dgm:t>
        <a:bodyPr/>
        <a:lstStyle/>
        <a:p>
          <a:r>
            <a:rPr lang="de-DE" dirty="0" smtClean="0"/>
            <a:t>Müssen unmissverständlich und </a:t>
          </a:r>
          <a:r>
            <a:rPr lang="de-DE" dirty="0" smtClean="0"/>
            <a:t>eindeutig </a:t>
          </a:r>
          <a:r>
            <a:rPr lang="de-DE" dirty="0" smtClean="0"/>
            <a:t>sein</a:t>
          </a:r>
          <a:endParaRPr lang="de-DE" dirty="0"/>
        </a:p>
      </dgm:t>
    </dgm:pt>
    <dgm:pt modelId="{32C54DA5-4346-445F-8C96-398E24A843A9}" type="parTrans" cxnId="{CE5E5C70-2370-4645-A97B-698FB9C73722}">
      <dgm:prSet/>
      <dgm:spPr/>
      <dgm:t>
        <a:bodyPr/>
        <a:lstStyle/>
        <a:p>
          <a:endParaRPr lang="de-DE"/>
        </a:p>
      </dgm:t>
    </dgm:pt>
    <dgm:pt modelId="{FFCB640D-D268-4999-9B9F-50779187EFFD}" type="sibTrans" cxnId="{CE5E5C70-2370-4645-A97B-698FB9C73722}">
      <dgm:prSet/>
      <dgm:spPr/>
      <dgm:t>
        <a:bodyPr/>
        <a:lstStyle/>
        <a:p>
          <a:endParaRPr lang="de-DE"/>
        </a:p>
      </dgm:t>
    </dgm:pt>
    <dgm:pt modelId="{F4787D95-42D6-4067-B85C-08EE14BD6E1A}" type="pres">
      <dgm:prSet presAssocID="{7F57AE56-20C6-481E-AC6F-F1EB6E9510F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48401B1D-E265-456F-9428-0E35B538F4F6}" type="pres">
      <dgm:prSet presAssocID="{F4F698B6-55B9-4D96-A3A3-E977D8E8D36B}" presName="composite" presStyleCnt="0"/>
      <dgm:spPr/>
    </dgm:pt>
    <dgm:pt modelId="{3C1A70A2-40B7-48F9-B2BF-980C76ACD61C}" type="pres">
      <dgm:prSet presAssocID="{F4F698B6-55B9-4D96-A3A3-E977D8E8D36B}" presName="bentUpArrow1" presStyleLbl="alignImgPlace1" presStyleIdx="0" presStyleCnt="2"/>
      <dgm:spPr/>
    </dgm:pt>
    <dgm:pt modelId="{656FB93E-CDC7-47B4-AF4E-E7DF61F335A8}" type="pres">
      <dgm:prSet presAssocID="{F4F698B6-55B9-4D96-A3A3-E977D8E8D36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086858-9372-41ED-A2D5-F6A5296D177B}" type="pres">
      <dgm:prSet presAssocID="{F4F698B6-55B9-4D96-A3A3-E977D8E8D36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1511493-137B-4C3D-A6BF-0FC8965392D0}" type="pres">
      <dgm:prSet presAssocID="{3D81E9E7-A0EF-4D15-842A-49E7CA50BB05}" presName="sibTrans" presStyleCnt="0"/>
      <dgm:spPr/>
    </dgm:pt>
    <dgm:pt modelId="{B16D7A50-509B-4B56-B217-560C4DBDCED3}" type="pres">
      <dgm:prSet presAssocID="{0F89683B-6348-424A-B063-477F8D0D7C98}" presName="composite" presStyleCnt="0"/>
      <dgm:spPr/>
    </dgm:pt>
    <dgm:pt modelId="{887104FE-E157-454D-9C73-B205A092E8BC}" type="pres">
      <dgm:prSet presAssocID="{0F89683B-6348-424A-B063-477F8D0D7C98}" presName="bentUpArrow1" presStyleLbl="alignImgPlace1" presStyleIdx="1" presStyleCnt="2"/>
      <dgm:spPr/>
    </dgm:pt>
    <dgm:pt modelId="{4E42A8AA-030A-4E60-B4A9-90D81D9CE65C}" type="pres">
      <dgm:prSet presAssocID="{0F89683B-6348-424A-B063-477F8D0D7C9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0231F4-AAD0-47DC-ACE9-D2542C2C74D1}" type="pres">
      <dgm:prSet presAssocID="{0F89683B-6348-424A-B063-477F8D0D7C98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761DD6-DCA2-4BF4-A52F-929EC5977027}" type="pres">
      <dgm:prSet presAssocID="{1038B167-7409-4753-9265-5D0E1A60EE47}" presName="sibTrans" presStyleCnt="0"/>
      <dgm:spPr/>
    </dgm:pt>
    <dgm:pt modelId="{B39F83ED-83AA-461B-B632-D7E29C034DA5}" type="pres">
      <dgm:prSet presAssocID="{55F9EF21-DFF4-404B-9436-BABAB456EF34}" presName="composite" presStyleCnt="0"/>
      <dgm:spPr/>
    </dgm:pt>
    <dgm:pt modelId="{A7558163-8B37-4CD5-9402-A899A1C91FC3}" type="pres">
      <dgm:prSet presAssocID="{55F9EF21-DFF4-404B-9436-BABAB456EF3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7621792-5E24-45E9-82D5-107E2058866D}" type="presOf" srcId="{55F9EF21-DFF4-404B-9436-BABAB456EF34}" destId="{A7558163-8B37-4CD5-9402-A899A1C91FC3}" srcOrd="0" destOrd="0" presId="urn:microsoft.com/office/officeart/2005/8/layout/StepDownProcess"/>
    <dgm:cxn modelId="{5681D12D-FE80-4413-B318-24C3FCFC77DB}" srcId="{7F57AE56-20C6-481E-AC6F-F1EB6E9510F5}" destId="{0F89683B-6348-424A-B063-477F8D0D7C98}" srcOrd="1" destOrd="0" parTransId="{6FBCBCA0-DF59-4431-84F1-8B0AA50746CC}" sibTransId="{1038B167-7409-4753-9265-5D0E1A60EE47}"/>
    <dgm:cxn modelId="{E22F6116-33A6-4772-A13E-D2B031EB2ED4}" srcId="{7F57AE56-20C6-481E-AC6F-F1EB6E9510F5}" destId="{F4F698B6-55B9-4D96-A3A3-E977D8E8D36B}" srcOrd="0" destOrd="0" parTransId="{1E9043ED-AF86-4810-9A8F-4D69F3B26C35}" sibTransId="{3D81E9E7-A0EF-4D15-842A-49E7CA50BB05}"/>
    <dgm:cxn modelId="{3C8879EF-8B1E-460E-B9F4-74B898AF2B2B}" type="presOf" srcId="{F4F698B6-55B9-4D96-A3A3-E977D8E8D36B}" destId="{656FB93E-CDC7-47B4-AF4E-E7DF61F335A8}" srcOrd="0" destOrd="0" presId="urn:microsoft.com/office/officeart/2005/8/layout/StepDownProcess"/>
    <dgm:cxn modelId="{563D562A-A226-4F0E-90BA-F98B2E78D02E}" type="presOf" srcId="{0F89683B-6348-424A-B063-477F8D0D7C98}" destId="{4E42A8AA-030A-4E60-B4A9-90D81D9CE65C}" srcOrd="0" destOrd="0" presId="urn:microsoft.com/office/officeart/2005/8/layout/StepDownProcess"/>
    <dgm:cxn modelId="{CE5E5C70-2370-4645-A97B-698FB9C73722}" srcId="{7F57AE56-20C6-481E-AC6F-F1EB6E9510F5}" destId="{55F9EF21-DFF4-404B-9436-BABAB456EF34}" srcOrd="2" destOrd="0" parTransId="{32C54DA5-4346-445F-8C96-398E24A843A9}" sibTransId="{FFCB640D-D268-4999-9B9F-50779187EFFD}"/>
    <dgm:cxn modelId="{5AB2D046-07FA-43E0-928E-3A22BBA3BF1D}" type="presOf" srcId="{7F57AE56-20C6-481E-AC6F-F1EB6E9510F5}" destId="{F4787D95-42D6-4067-B85C-08EE14BD6E1A}" srcOrd="0" destOrd="0" presId="urn:microsoft.com/office/officeart/2005/8/layout/StepDownProcess"/>
    <dgm:cxn modelId="{CB8B26B5-3C1D-4016-B331-9E869C63DFA7}" type="presParOf" srcId="{F4787D95-42D6-4067-B85C-08EE14BD6E1A}" destId="{48401B1D-E265-456F-9428-0E35B538F4F6}" srcOrd="0" destOrd="0" presId="urn:microsoft.com/office/officeart/2005/8/layout/StepDownProcess"/>
    <dgm:cxn modelId="{39574722-A2B5-46E1-9210-0133FA346769}" type="presParOf" srcId="{48401B1D-E265-456F-9428-0E35B538F4F6}" destId="{3C1A70A2-40B7-48F9-B2BF-980C76ACD61C}" srcOrd="0" destOrd="0" presId="urn:microsoft.com/office/officeart/2005/8/layout/StepDownProcess"/>
    <dgm:cxn modelId="{4C5745B0-2EED-4584-AD54-D42EFF7732F4}" type="presParOf" srcId="{48401B1D-E265-456F-9428-0E35B538F4F6}" destId="{656FB93E-CDC7-47B4-AF4E-E7DF61F335A8}" srcOrd="1" destOrd="0" presId="urn:microsoft.com/office/officeart/2005/8/layout/StepDownProcess"/>
    <dgm:cxn modelId="{05ECEBB4-B5EA-4FAE-9D03-3B175FECC63B}" type="presParOf" srcId="{48401B1D-E265-456F-9428-0E35B538F4F6}" destId="{24086858-9372-41ED-A2D5-F6A5296D177B}" srcOrd="2" destOrd="0" presId="urn:microsoft.com/office/officeart/2005/8/layout/StepDownProcess"/>
    <dgm:cxn modelId="{E56EE39B-C942-4155-9B62-FF490971548A}" type="presParOf" srcId="{F4787D95-42D6-4067-B85C-08EE14BD6E1A}" destId="{C1511493-137B-4C3D-A6BF-0FC8965392D0}" srcOrd="1" destOrd="0" presId="urn:microsoft.com/office/officeart/2005/8/layout/StepDownProcess"/>
    <dgm:cxn modelId="{BDD67CD1-21B2-4FE8-BF33-EAAA4FE2F52D}" type="presParOf" srcId="{F4787D95-42D6-4067-B85C-08EE14BD6E1A}" destId="{B16D7A50-509B-4B56-B217-560C4DBDCED3}" srcOrd="2" destOrd="0" presId="urn:microsoft.com/office/officeart/2005/8/layout/StepDownProcess"/>
    <dgm:cxn modelId="{12F71051-9492-4D3B-A709-892125018597}" type="presParOf" srcId="{B16D7A50-509B-4B56-B217-560C4DBDCED3}" destId="{887104FE-E157-454D-9C73-B205A092E8BC}" srcOrd="0" destOrd="0" presId="urn:microsoft.com/office/officeart/2005/8/layout/StepDownProcess"/>
    <dgm:cxn modelId="{1E64A676-AAD4-4F41-B409-A0C18562F6F5}" type="presParOf" srcId="{B16D7A50-509B-4B56-B217-560C4DBDCED3}" destId="{4E42A8AA-030A-4E60-B4A9-90D81D9CE65C}" srcOrd="1" destOrd="0" presId="urn:microsoft.com/office/officeart/2005/8/layout/StepDownProcess"/>
    <dgm:cxn modelId="{EAFE73A9-B8A1-4008-B9C4-AD7766F246C8}" type="presParOf" srcId="{B16D7A50-509B-4B56-B217-560C4DBDCED3}" destId="{660231F4-AAD0-47DC-ACE9-D2542C2C74D1}" srcOrd="2" destOrd="0" presId="urn:microsoft.com/office/officeart/2005/8/layout/StepDownProcess"/>
    <dgm:cxn modelId="{9BE97E71-EC42-4155-8EC6-0FF830404C7A}" type="presParOf" srcId="{F4787D95-42D6-4067-B85C-08EE14BD6E1A}" destId="{7C761DD6-DCA2-4BF4-A52F-929EC5977027}" srcOrd="3" destOrd="0" presId="urn:microsoft.com/office/officeart/2005/8/layout/StepDownProcess"/>
    <dgm:cxn modelId="{A5358267-4DEB-4C27-AF91-8A7CB02AB2BC}" type="presParOf" srcId="{F4787D95-42D6-4067-B85C-08EE14BD6E1A}" destId="{B39F83ED-83AA-461B-B632-D7E29C034DA5}" srcOrd="4" destOrd="0" presId="urn:microsoft.com/office/officeart/2005/8/layout/StepDownProcess"/>
    <dgm:cxn modelId="{909B841A-1EA3-4031-9FBC-62106D8B4F41}" type="presParOf" srcId="{B39F83ED-83AA-461B-B632-D7E29C034DA5}" destId="{A7558163-8B37-4CD5-9402-A899A1C91FC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A70A2-40B7-48F9-B2BF-980C76ACD61C}">
      <dsp:nvSpPr>
        <dsp:cNvPr id="0" name=""/>
        <dsp:cNvSpPr/>
      </dsp:nvSpPr>
      <dsp:spPr>
        <a:xfrm rot="5400000">
          <a:off x="1236869" y="1346929"/>
          <a:ext cx="1191242" cy="13561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FB93E-CDC7-47B4-AF4E-E7DF61F335A8}">
      <dsp:nvSpPr>
        <dsp:cNvPr id="0" name=""/>
        <dsp:cNvSpPr/>
      </dsp:nvSpPr>
      <dsp:spPr>
        <a:xfrm>
          <a:off x="921262" y="26412"/>
          <a:ext cx="2005351" cy="140368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Einheitsführer leitet durch Befehle und Kommandos</a:t>
          </a:r>
          <a:endParaRPr lang="de-DE" sz="1700" kern="1200" dirty="0"/>
        </a:p>
      </dsp:txBody>
      <dsp:txXfrm>
        <a:off x="989796" y="94946"/>
        <a:ext cx="1868283" cy="1266612"/>
      </dsp:txXfrm>
    </dsp:sp>
    <dsp:sp modelId="{24086858-9372-41ED-A2D5-F6A5296D177B}">
      <dsp:nvSpPr>
        <dsp:cNvPr id="0" name=""/>
        <dsp:cNvSpPr/>
      </dsp:nvSpPr>
      <dsp:spPr>
        <a:xfrm>
          <a:off x="2926613" y="160285"/>
          <a:ext cx="1458501" cy="113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104FE-E157-454D-9C73-B205A092E8BC}">
      <dsp:nvSpPr>
        <dsp:cNvPr id="0" name=""/>
        <dsp:cNvSpPr/>
      </dsp:nvSpPr>
      <dsp:spPr>
        <a:xfrm rot="5400000">
          <a:off x="2899518" y="2923725"/>
          <a:ext cx="1191242" cy="13561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2A8AA-030A-4E60-B4A9-90D81D9CE65C}">
      <dsp:nvSpPr>
        <dsp:cNvPr id="0" name=""/>
        <dsp:cNvSpPr/>
      </dsp:nvSpPr>
      <dsp:spPr>
        <a:xfrm>
          <a:off x="2583911" y="1603209"/>
          <a:ext cx="2005351" cy="140368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Taktische Einheit erhält Aufträge</a:t>
          </a:r>
          <a:endParaRPr lang="de-DE" sz="1700" kern="1200" dirty="0"/>
        </a:p>
      </dsp:txBody>
      <dsp:txXfrm>
        <a:off x="2652445" y="1671743"/>
        <a:ext cx="1868283" cy="1266612"/>
      </dsp:txXfrm>
    </dsp:sp>
    <dsp:sp modelId="{660231F4-AAD0-47DC-ACE9-D2542C2C74D1}">
      <dsp:nvSpPr>
        <dsp:cNvPr id="0" name=""/>
        <dsp:cNvSpPr/>
      </dsp:nvSpPr>
      <dsp:spPr>
        <a:xfrm>
          <a:off x="4589263" y="1737082"/>
          <a:ext cx="1458501" cy="113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58163-8B37-4CD5-9402-A899A1C91FC3}">
      <dsp:nvSpPr>
        <dsp:cNvPr id="0" name=""/>
        <dsp:cNvSpPr/>
      </dsp:nvSpPr>
      <dsp:spPr>
        <a:xfrm>
          <a:off x="4246561" y="3180006"/>
          <a:ext cx="2005351" cy="140368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Müssen unmissverständlich und </a:t>
          </a:r>
          <a:r>
            <a:rPr lang="de-DE" sz="1700" kern="1200" dirty="0" smtClean="0"/>
            <a:t>eindeutig </a:t>
          </a:r>
          <a:r>
            <a:rPr lang="de-DE" sz="1700" kern="1200" dirty="0" smtClean="0"/>
            <a:t>sein</a:t>
          </a:r>
          <a:endParaRPr lang="de-DE" sz="1700" kern="1200" dirty="0"/>
        </a:p>
      </dsp:txBody>
      <dsp:txXfrm>
        <a:off x="4315095" y="3248540"/>
        <a:ext cx="1868283" cy="1266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625B3-0603-4AE5-884C-C6A485A97A72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52594-F1DF-4A90-A753-17F0F9637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46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602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3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800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371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442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0673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690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629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072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597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24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939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288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513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888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9635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548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5908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343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319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1573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9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8694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3745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531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2868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529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3923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4672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2464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4948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5253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90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6281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2031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0190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7413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477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0274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091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21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35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718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994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27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52594-F1DF-4A90-A753-17F0F9637CB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10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16FB-755E-40F4-ABBD-17C6EA43045D}" type="datetime1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380-892B-4DCD-BAFD-D7C04036B66F}" type="datetime1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6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55F2-CD2E-4787-8108-F54600583A0E}" type="datetime1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59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CEFE-5DEA-4C6B-BDDA-157BD26BB04D}" type="datetime1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6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E5B3-988A-492E-A7D2-E0E0D5FED5E1}" type="datetime1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40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AC8F-7651-4BD5-AAD8-38F5CE7650F6}" type="datetime1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32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60F-EA77-4B70-BF0B-7F59E0918375}" type="datetime1">
              <a:rPr lang="de-DE" smtClean="0"/>
              <a:t>08.02.2014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61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41B7-7C95-4D3B-BE1C-EDCFC9A9704C}" type="datetime1">
              <a:rPr lang="de-DE" smtClean="0"/>
              <a:t>08.02.2014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04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E3F9-4105-4EB9-970B-FD99CED942BA}" type="datetime1">
              <a:rPr lang="de-DE" smtClean="0"/>
              <a:t>08.02.2014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8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C55D-54DF-4184-A2E2-F99CF60F1002}" type="datetime1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74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31DE-2054-4001-A4F4-246A670C6867}" type="datetime1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96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A4EB-90FA-4799-8A9B-057DDAD4B861}" type="datetime1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FwDV 3 Einheiten im Lösch- und Hilfeleistungseinsatz - Schwerpunkt Löscheinsatz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3AAD-D103-4CA1-9A4B-1254A14794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90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45000"/>
                <a:lumOff val="55000"/>
              </a:schemeClr>
            </a:gs>
            <a:gs pos="59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832"/>
            <a:ext cx="12252960" cy="918972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85" y="581411"/>
            <a:ext cx="10795000" cy="2070100"/>
          </a:xfrm>
          <a:prstGeom prst="rect">
            <a:avLst/>
          </a:prstGeom>
          <a:effectLst>
            <a:softEdge rad="241300"/>
          </a:effectLst>
        </p:spPr>
      </p:pic>
      <p:sp>
        <p:nvSpPr>
          <p:cNvPr id="6" name="Textfeld 5"/>
          <p:cNvSpPr txBox="1"/>
          <p:nvPr/>
        </p:nvSpPr>
        <p:spPr>
          <a:xfrm>
            <a:off x="328899" y="6710766"/>
            <a:ext cx="115951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b="1" u="sng" dirty="0" err="1" smtClean="0">
                <a:solidFill>
                  <a:srgbClr val="860000"/>
                </a:solidFill>
              </a:rPr>
              <a:t>FwDV</a:t>
            </a:r>
            <a:r>
              <a:rPr lang="de-DE" sz="4000" b="1" u="sng" dirty="0" smtClean="0">
                <a:solidFill>
                  <a:srgbClr val="860000"/>
                </a:solidFill>
              </a:rPr>
              <a:t> 3  Einheiten im Lösch- und Hilfeleistungseinsatz</a:t>
            </a:r>
          </a:p>
          <a:p>
            <a:pPr algn="ctr"/>
            <a:r>
              <a:rPr lang="de-DE" sz="4000" b="1" u="sng" dirty="0" smtClean="0">
                <a:solidFill>
                  <a:srgbClr val="860000"/>
                </a:solidFill>
              </a:rPr>
              <a:t>Schwerpunkt Löscheinsatz</a:t>
            </a:r>
            <a:endParaRPr lang="de-DE" sz="4000" b="1" u="sng" dirty="0">
              <a:solidFill>
                <a:srgbClr val="8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Taktische Einheiten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10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64123" y="1670732"/>
            <a:ext cx="108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Staffe</a:t>
            </a:r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754815" y="2892370"/>
            <a:ext cx="387798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Staffel gliedert sich in: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Staffelführer		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Maschinist		    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Melder		    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Angriffstrupp		    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Wassertrupp		     2</a:t>
            </a:r>
          </a:p>
          <a:p>
            <a:r>
              <a:rPr lang="de-DE" u="sng" dirty="0" smtClean="0"/>
              <a:t>				</a:t>
            </a:r>
          </a:p>
          <a:p>
            <a:r>
              <a:rPr lang="de-DE" dirty="0" smtClean="0"/>
              <a:t>Mannschaftsstärke		1   5    </a:t>
            </a:r>
            <a:r>
              <a:rPr lang="de-DE" u="sng" dirty="0"/>
              <a:t>6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46" y="2588432"/>
            <a:ext cx="5602108" cy="31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Taktische Einheiten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11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64123" y="1638033"/>
            <a:ext cx="10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Trupp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7754815" y="2892370"/>
            <a:ext cx="38779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Der Trupp gliedert sich in: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Truppführer		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Maschinist		    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Truppmann		     1</a:t>
            </a:r>
          </a:p>
          <a:p>
            <a:r>
              <a:rPr lang="de-DE" u="sng" dirty="0" smtClean="0"/>
              <a:t>				</a:t>
            </a:r>
          </a:p>
          <a:p>
            <a:r>
              <a:rPr lang="de-DE" dirty="0" smtClean="0"/>
              <a:t>Mannschaftsstärke		1   2    </a:t>
            </a:r>
            <a:r>
              <a:rPr lang="de-DE" u="sng" dirty="0"/>
              <a:t>3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88431"/>
            <a:ext cx="2763862" cy="31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Taktische Einheiten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12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349094" y="1487432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Zug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7754815" y="2892370"/>
            <a:ext cx="29159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Der </a:t>
            </a:r>
            <a:r>
              <a:rPr lang="de-DE" dirty="0" err="1" smtClean="0"/>
              <a:t>Zugtrupp</a:t>
            </a:r>
            <a:r>
              <a:rPr lang="de-DE" dirty="0" smtClean="0"/>
              <a:t> gliedert sich in: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Zugführer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Führungsassistent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Fahrer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91" y="1487432"/>
            <a:ext cx="5244319" cy="470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Sitzordnung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13</a:t>
            </a:fld>
            <a:endParaRPr lang="de-DE">
              <a:solidFill>
                <a:srgbClr val="00206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684" y="1218589"/>
            <a:ext cx="9126631" cy="504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Antrete Ordnung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2060"/>
                </a:solidFill>
              </a:rPr>
              <a:t>FwDV</a:t>
            </a:r>
            <a:r>
              <a:rPr lang="de-DE" dirty="0" smtClean="0">
                <a:solidFill>
                  <a:srgbClr val="002060"/>
                </a:solidFill>
              </a:rPr>
              <a:t> 3 Einheiten im Lösch- und Hilfeleistungseinsatz - Schwerpunkt Löscheinsatz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14</a:t>
            </a:fld>
            <a:endParaRPr lang="de-DE">
              <a:solidFill>
                <a:srgbClr val="00206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77" y="1476864"/>
            <a:ext cx="6746632" cy="248560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377514" y="1476864"/>
            <a:ext cx="48144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Erst nach dem Kommando „Absitzen“ absitzen</a:t>
            </a:r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Grundsätzlich hinter dem Fahrzeug antreten</a:t>
            </a:r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Bei einer Staffel oder einem Trupp ist die </a:t>
            </a:r>
          </a:p>
          <a:p>
            <a:r>
              <a:rPr lang="de-DE" dirty="0"/>
              <a:t> </a:t>
            </a:r>
            <a:r>
              <a:rPr lang="de-DE" dirty="0" smtClean="0"/>
              <a:t>     </a:t>
            </a:r>
            <a:r>
              <a:rPr lang="de-DE" dirty="0" smtClean="0"/>
              <a:t>Antrete Ordnung identisch </a:t>
            </a:r>
            <a:endParaRPr lang="de-DE" dirty="0" smtClean="0"/>
          </a:p>
          <a:p>
            <a:r>
              <a:rPr lang="de-DE" dirty="0" smtClean="0">
                <a:sym typeface="Wingdings" panose="05000000000000000000" pitchFamily="2" charset="2"/>
              </a:rPr>
              <a:t>           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fehlende Positionen bleiben unbesetzt</a:t>
            </a:r>
          </a:p>
          <a:p>
            <a:endParaRPr lang="de-DE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ym typeface="Wingdings" panose="05000000000000000000" pitchFamily="2" charset="2"/>
              </a:rPr>
              <a:t>Auf der Verkehr- abgewandten Seite absitzen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024701" y="4612825"/>
            <a:ext cx="795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 Absitzen	Gefahr, alle sofort zurück		 Zum Abmarsch fertig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7414" y="5632518"/>
            <a:ext cx="109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Beim Antreten sollte sich die Einsatzstelle hinter dem Einheitsführer befinden, damit die Mannschaft sie im Blick hat</a:t>
            </a:r>
            <a:endParaRPr lang="de-DE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Fahrzeugaufstellung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2060"/>
                </a:solidFill>
              </a:rPr>
              <a:t>FwDV</a:t>
            </a:r>
            <a:r>
              <a:rPr lang="de-DE" dirty="0" smtClean="0">
                <a:solidFill>
                  <a:srgbClr val="002060"/>
                </a:solidFill>
              </a:rPr>
              <a:t> 3 Einheiten im Lösch- und Hilfeleistungseinsatz - Schwerpunkt Löscheinsatz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15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78220" y="2308194"/>
            <a:ext cx="102355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Wird vom  Einheitsführer bestimmt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Fahrzeuge und aufgestellte Geräte sollten einsatzfähig und ungefährdet bleiben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Windrichtung, Trümmerschatten, fließender Verkehr, Freileitungen, Abstand zum Einsatzobjekt</a:t>
            </a:r>
          </a:p>
          <a:p>
            <a:pPr lvl="1"/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Zugang zur Einsatzstelle und Einsatzablauf dürfen nicht behindert werden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Einsatz von Hubrettungsfahrzeugen, An- und Abfahren von Rettungsdienst</a:t>
            </a:r>
          </a:p>
          <a:p>
            <a:pPr lvl="1"/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 räumlich </a:t>
            </a:r>
            <a:r>
              <a:rPr lang="de-DE" dirty="0" smtClean="0"/>
              <a:t>ausgedehnten </a:t>
            </a:r>
            <a:r>
              <a:rPr lang="de-DE" dirty="0" smtClean="0"/>
              <a:t>Einsatzstellen ( mehr als 5 B-Längen zwischen LF und Verteiler)</a:t>
            </a:r>
          </a:p>
          <a:p>
            <a:r>
              <a:rPr lang="de-DE" dirty="0"/>
              <a:t> </a:t>
            </a:r>
            <a:r>
              <a:rPr lang="de-DE" dirty="0" smtClean="0"/>
              <a:t>    oder bei ungünstigen Wegverhältnissen  sind die Einsatzgerätschaften auf Höhe des Verteilers abzulegen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86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Grundsätzliches zum Einsatzablauf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2060"/>
                </a:solidFill>
              </a:rPr>
              <a:t>FwDV</a:t>
            </a:r>
            <a:r>
              <a:rPr lang="de-DE" dirty="0" smtClean="0">
                <a:solidFill>
                  <a:srgbClr val="002060"/>
                </a:solidFill>
              </a:rPr>
              <a:t> 3 Einheiten im Lösch- und Hilfeleistungseinsatz - Schwerpunkt Löscheinsatz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16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77909" y="3000691"/>
            <a:ext cx="106361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Bei Einsätzen mit Unterbesetzung (keine vollständige Gruppe) wird zunächst auf den Melder, dann auf</a:t>
            </a:r>
          </a:p>
          <a:p>
            <a:r>
              <a:rPr lang="de-DE" dirty="0"/>
              <a:t> </a:t>
            </a:r>
            <a:r>
              <a:rPr lang="de-DE" dirty="0" smtClean="0"/>
              <a:t>     den Schlauchtrupp und letztlich auf den Wassertrupp verzichtet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Ein Innenangriff mit Atemschutzgeräten kann nur durchgeführt werden, wenn eine Gruppe oder eine Staffel </a:t>
            </a:r>
          </a:p>
          <a:p>
            <a:r>
              <a:rPr lang="de-DE" dirty="0" smtClean="0"/>
              <a:t>      an der Einsatzstelle ist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Trupp stärke </a:t>
            </a:r>
            <a:r>
              <a:rPr lang="de-DE" dirty="0" smtClean="0">
                <a:sym typeface="Wingdings" panose="05000000000000000000" pitchFamily="2" charset="2"/>
              </a:rPr>
              <a:t>reicht nicht 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9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Aufgaben der Mannschaft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2060"/>
                </a:solidFill>
              </a:rPr>
              <a:t>FwDV</a:t>
            </a:r>
            <a:r>
              <a:rPr lang="de-DE" dirty="0" smtClean="0">
                <a:solidFill>
                  <a:srgbClr val="002060"/>
                </a:solidFill>
              </a:rPr>
              <a:t> 3 Einheiten im Lösch- und Hilfeleistungseinsatz - Schwerpunkt Löscheinsatz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17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063229" y="2446693"/>
            <a:ext cx="80655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Einheitsführer:</a:t>
            </a:r>
          </a:p>
          <a:p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Führt seine taktische Einheit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an keinen bestimmten Platz gebunden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für die Sicherheit der Mannschaft verantwortlich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Bestimmt die Fahrzeugaufstellung und ggf. den Standort der Tragkraftspritze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Aufgaben der Mannschaft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18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03607" y="1615696"/>
            <a:ext cx="998478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Maschinist:</a:t>
            </a:r>
          </a:p>
          <a:p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Fahrer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Bedient die Feuerlöschkreiselpumpe sowie die im Fahrzeug fest eingebauten Aggregate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Sichert sofort die Einsatzstelle mit Warnblinkanlage, Fahrlicht und blauem Blinklicht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Unterstützt bei der Entnahme der Geräte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für die ordnungsgemäße </a:t>
            </a:r>
            <a:r>
              <a:rPr lang="de-DE" dirty="0" err="1" smtClean="0"/>
              <a:t>Verlastung</a:t>
            </a:r>
            <a:r>
              <a:rPr lang="de-DE" dirty="0" smtClean="0"/>
              <a:t> der Geräte verantwortlich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Meldet Mängel an den Einsatzmitteln </a:t>
            </a:r>
            <a:r>
              <a:rPr lang="de-DE" dirty="0" smtClean="0">
                <a:sym typeface="Wingdings" panose="05000000000000000000" pitchFamily="2" charset="2"/>
              </a:rPr>
              <a:t> Einheitsführer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Unterstützt beim Aufbau der Wasserversorgung und auf Befehl bei der Atemschutzüberwachung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823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Aufgaben der Mannschaft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19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468773" y="1604218"/>
            <a:ext cx="525445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Melder:</a:t>
            </a:r>
          </a:p>
          <a:p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Übernimmt befohlene Aufgaben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1200150" lvl="2" indent="-285750">
              <a:buFont typeface="Symbol" panose="05050102010706020507" pitchFamily="18" charset="2"/>
              <a:buChar char="-"/>
            </a:pPr>
            <a:r>
              <a:rPr lang="de-DE" dirty="0" smtClean="0"/>
              <a:t>Lagefeststellung</a:t>
            </a:r>
          </a:p>
          <a:p>
            <a:pPr marL="1200150" lvl="2" indent="-285750">
              <a:buFont typeface="Symbol" panose="05050102010706020507" pitchFamily="18" charset="2"/>
              <a:buChar char="-"/>
            </a:pPr>
            <a:endParaRPr lang="de-DE" dirty="0" smtClean="0"/>
          </a:p>
          <a:p>
            <a:pPr marL="1200150" lvl="2" indent="-285750">
              <a:buFont typeface="Symbol" panose="05050102010706020507" pitchFamily="18" charset="2"/>
              <a:buChar char="-"/>
            </a:pPr>
            <a:r>
              <a:rPr lang="de-DE" dirty="0" smtClean="0"/>
              <a:t>Hilfe </a:t>
            </a:r>
            <a:r>
              <a:rPr lang="de-DE" dirty="0" smtClean="0"/>
              <a:t>beim In-Stellung-Bringen der Leitern</a:t>
            </a:r>
          </a:p>
          <a:p>
            <a:pPr marL="1200150" lvl="2" indent="-285750">
              <a:buFont typeface="Symbol" panose="05050102010706020507" pitchFamily="18" charset="2"/>
              <a:buChar char="-"/>
            </a:pPr>
            <a:endParaRPr lang="de-DE" dirty="0" smtClean="0"/>
          </a:p>
          <a:p>
            <a:pPr marL="1200150" lvl="2" indent="-285750">
              <a:buFont typeface="Symbol" panose="05050102010706020507" pitchFamily="18" charset="2"/>
              <a:buChar char="-"/>
            </a:pPr>
            <a:r>
              <a:rPr lang="de-DE" dirty="0" smtClean="0"/>
              <a:t>Betreuung von Personen</a:t>
            </a:r>
          </a:p>
          <a:p>
            <a:pPr marL="1200150" lvl="2" indent="-285750">
              <a:buFont typeface="Symbol" panose="05050102010706020507" pitchFamily="18" charset="2"/>
              <a:buChar char="-"/>
            </a:pPr>
            <a:endParaRPr lang="de-DE" dirty="0" smtClean="0"/>
          </a:p>
          <a:p>
            <a:pPr marL="1200150" lvl="2" indent="-285750">
              <a:buFont typeface="Symbol" panose="05050102010706020507" pitchFamily="18" charset="2"/>
              <a:buChar char="-"/>
            </a:pPr>
            <a:r>
              <a:rPr lang="de-DE" dirty="0" smtClean="0"/>
              <a:t>Informationsübertragung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77323" y="5228163"/>
            <a:ext cx="11637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Aufgrund des großen Aufgabenspektrums, mit dem der Melder betraut werden kann (inklusive Lageerkundung) sollte</a:t>
            </a:r>
          </a:p>
          <a:p>
            <a:r>
              <a:rPr lang="de-DE" i="1" dirty="0" smtClean="0">
                <a:solidFill>
                  <a:srgbClr val="002060"/>
                </a:solidFill>
              </a:rPr>
              <a:t>er eine Vielseitige und gut gefestigte Ausbildung besitzen und im besten Fall sogar eine Gruppenführerausbildung besitzen</a:t>
            </a:r>
            <a:endParaRPr lang="de-DE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Literaturhinweise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329680" y="3000691"/>
            <a:ext cx="75326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Feuerwehr Dienstvorschrift 3: Einheiten im Lösch- und Hilfeleistungseinsatz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Hamilton – Handbuch für die Feuerwehr: Richard </a:t>
            </a:r>
            <a:r>
              <a:rPr lang="de-DE" dirty="0" err="1" smtClean="0"/>
              <a:t>Boorberg</a:t>
            </a:r>
            <a:r>
              <a:rPr lang="de-DE" dirty="0" smtClean="0"/>
              <a:t> Verlag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Feuerwehr Grundlehrgang </a:t>
            </a:r>
            <a:r>
              <a:rPr lang="de-DE" dirty="0" err="1" smtClean="0"/>
              <a:t>FwDV</a:t>
            </a:r>
            <a:r>
              <a:rPr lang="de-DE" dirty="0" smtClean="0"/>
              <a:t> 2: Wenzel Verlag</a:t>
            </a:r>
            <a:endParaRPr lang="de-DE" dirty="0"/>
          </a:p>
        </p:txBody>
      </p: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</a:t>
            </a:fld>
            <a:endParaRPr 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Aufgaben der Mannschaft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20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40938" y="2244725"/>
            <a:ext cx="91101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Angriffstrupp:</a:t>
            </a:r>
          </a:p>
          <a:p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Rettet (insbesondere aus Bereichen, die nur mit Atemschutz betreten werden können)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Nimmt in der Regel das erste einzusetzende Strahlrohr vor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Setzt den Verteiler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Verlegt seine Schlauchleitung, sofern kein Schlauchtrupp zur Unterstützung bereit steht</a:t>
            </a:r>
          </a:p>
        </p:txBody>
      </p:sp>
    </p:spTree>
    <p:extLst>
      <p:ext uri="{BB962C8B-B14F-4D97-AF65-F5344CB8AC3E}">
        <p14:creationId xmlns:p14="http://schemas.microsoft.com/office/powerpoint/2010/main" val="14210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Aufgaben der Mannschaft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21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61416" y="2031195"/>
            <a:ext cx="100691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Wassertrupp:</a:t>
            </a:r>
          </a:p>
          <a:p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Rettet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Bringt auf Befehl tragbare Leitern in Stellung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Stellt die Wasserversorgung von LF zum Verteiler und zwischen LF und Wasserentnahmestelle 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Kuppelt den Verteiler an die B- Schlauchleitung 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Danach wird er beim Atemschutzeinsatz oder übernimmt andere Aufgaben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551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Aufgaben der Mannschaft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22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10656" y="1892695"/>
            <a:ext cx="977068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Schlauchtrupp:</a:t>
            </a:r>
          </a:p>
          <a:p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Rettet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Stellt für vorgehende Trupps die Wasserversorgung zwischen Strahlrohr und Verteiler 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Bringt auf Befehl tragbare Leitern in Stellung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Führt weitere Tätigkeiten aus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Symbol" panose="05050102010706020507" pitchFamily="18" charset="2"/>
              <a:buChar char="-"/>
            </a:pPr>
            <a:r>
              <a:rPr lang="de-DE" dirty="0" smtClean="0"/>
              <a:t>Bedient Verteiler</a:t>
            </a:r>
          </a:p>
          <a:p>
            <a:pPr marL="1200150" lvl="2" indent="-285750">
              <a:buFont typeface="Symbol" panose="05050102010706020507" pitchFamily="18" charset="2"/>
              <a:buChar char="-"/>
            </a:pPr>
            <a:endParaRPr lang="de-DE" dirty="0" smtClean="0"/>
          </a:p>
          <a:p>
            <a:pPr marL="1200150" lvl="2" indent="-285750">
              <a:buFont typeface="Symbol" panose="05050102010706020507" pitchFamily="18" charset="2"/>
              <a:buChar char="-"/>
            </a:pPr>
            <a:r>
              <a:rPr lang="de-DE" dirty="0" smtClean="0"/>
              <a:t>Bringt zusätzliche Geräte zum Einsatz ( Sprungpolster, Beleuchtungsgerät, Sanitätsgerät…)</a:t>
            </a:r>
          </a:p>
        </p:txBody>
      </p:sp>
    </p:spTree>
    <p:extLst>
      <p:ext uri="{BB962C8B-B14F-4D97-AF65-F5344CB8AC3E}">
        <p14:creationId xmlns:p14="http://schemas.microsoft.com/office/powerpoint/2010/main" val="24379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Einsatzgrundsätze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23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4533" y="1754196"/>
            <a:ext cx="118829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/>
              <a:t>Die Funktionen für Angriffs- und Wassertrupp sollten mit Atemschutzgeräteträgern besetzt sein</a:t>
            </a:r>
          </a:p>
          <a:p>
            <a:pPr marL="342900" indent="-342900">
              <a:buFont typeface="+mj-lt"/>
              <a:buAutoNum type="alphaLcParenR"/>
            </a:pPr>
            <a:endParaRPr lang="de-DE" dirty="0" smtClean="0"/>
          </a:p>
          <a:p>
            <a:pPr marL="342900" indent="-342900">
              <a:buFont typeface="+mj-lt"/>
              <a:buAutoNum type="alphaLcParenR"/>
            </a:pPr>
            <a:r>
              <a:rPr lang="de-DE" dirty="0" smtClean="0"/>
              <a:t>Der Trupp geht im Gefahrenbereich grundsätzlich gemeinsam vor</a:t>
            </a:r>
          </a:p>
          <a:p>
            <a:pPr marL="342900" indent="-342900">
              <a:buFont typeface="+mj-lt"/>
              <a:buAutoNum type="alphaLcParenR"/>
            </a:pPr>
            <a:endParaRPr lang="de-DE" dirty="0" smtClean="0"/>
          </a:p>
          <a:p>
            <a:pPr marL="342900" indent="-342900">
              <a:buFont typeface="+mj-lt"/>
              <a:buAutoNum type="alphaLcParenR"/>
            </a:pPr>
            <a:r>
              <a:rPr lang="de-DE" dirty="0" smtClean="0"/>
              <a:t>Der Truppführer ist für die Auftragserledigung und für die Sicherheit seines </a:t>
            </a:r>
            <a:r>
              <a:rPr lang="de-DE" dirty="0" err="1" smtClean="0"/>
              <a:t>seines</a:t>
            </a:r>
            <a:r>
              <a:rPr lang="de-DE" dirty="0" smtClean="0"/>
              <a:t> Trupps verantwortlich</a:t>
            </a:r>
          </a:p>
          <a:p>
            <a:pPr marL="342900" indent="-342900">
              <a:buFont typeface="+mj-lt"/>
              <a:buAutoNum type="alphaLcParenR"/>
            </a:pPr>
            <a:endParaRPr lang="de-DE" dirty="0" smtClean="0"/>
          </a:p>
          <a:p>
            <a:pPr marL="342900" indent="-342900">
              <a:buFont typeface="+mj-lt"/>
              <a:buAutoNum type="alphaLcParenR"/>
            </a:pPr>
            <a:r>
              <a:rPr lang="de-DE" dirty="0" smtClean="0"/>
              <a:t>Einsatzbefehle werden von der beauftragten Einsatzkraft bzw. von dem jeweiligen Trupp wiederholt</a:t>
            </a:r>
          </a:p>
          <a:p>
            <a:pPr marL="342900" indent="-342900">
              <a:buFont typeface="+mj-lt"/>
              <a:buAutoNum type="alphaLcParenR"/>
            </a:pPr>
            <a:endParaRPr lang="de-DE" dirty="0" smtClean="0"/>
          </a:p>
          <a:p>
            <a:pPr marL="342900" indent="-342900">
              <a:buFont typeface="+mj-lt"/>
              <a:buAutoNum type="alphaLcParenR"/>
            </a:pPr>
            <a:r>
              <a:rPr lang="de-DE" dirty="0" smtClean="0"/>
              <a:t>In besonderen Situationen kann ein Trupp personell verstärkt werden</a:t>
            </a:r>
          </a:p>
          <a:p>
            <a:pPr marL="342900" indent="-342900">
              <a:buFont typeface="+mj-lt"/>
              <a:buAutoNum type="alphaLcParenR"/>
            </a:pPr>
            <a:endParaRPr lang="de-DE" dirty="0" smtClean="0"/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cs typeface="Arial" panose="020B0604020202020204" pitchFamily="34" charset="0"/>
              </a:rPr>
              <a:t>Der Angriffstrupp rüstet sich während der Alarmfahrt auf Befehl mit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Atemschutzgeräten aus. </a:t>
            </a:r>
          </a:p>
          <a:p>
            <a:r>
              <a:rPr lang="de-DE" dirty="0" smtClean="0">
                <a:cs typeface="Arial" panose="020B0604020202020204" pitchFamily="34" charset="0"/>
              </a:rPr>
              <a:t>      Wenn die Atemschutzgeräte sich nicht im Mannschaftsraum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befinden, legt der Angriffstrupp während der Alarmfahrt den</a:t>
            </a:r>
          </a:p>
          <a:p>
            <a:r>
              <a:rPr lang="de-DE" dirty="0" smtClean="0">
                <a:cs typeface="Arial" panose="020B0604020202020204" pitchFamily="34" charset="0"/>
              </a:rPr>
              <a:t>      Atemanschluss und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gegebenenfalls die Feuerschutzhaube an; die Atem-schutzgeräte legt er in diesem</a:t>
            </a:r>
            <a:r>
              <a:rPr lang="de-DE" dirty="0" smtClean="0">
                <a:cs typeface="Times New Roman" panose="02020603050405020304" pitchFamily="18" charset="0"/>
              </a:rPr>
              <a:t> Fall </a:t>
            </a:r>
            <a:r>
              <a:rPr lang="de-DE" dirty="0" smtClean="0">
                <a:solidFill>
                  <a:srgbClr val="860000"/>
                </a:solidFill>
                <a:cs typeface="Times New Roman" panose="02020603050405020304" pitchFamily="18" charset="0"/>
              </a:rPr>
              <a:t>sofort nach</a:t>
            </a:r>
          </a:p>
          <a:p>
            <a:r>
              <a:rPr lang="de-DE" dirty="0" smtClean="0">
                <a:solidFill>
                  <a:srgbClr val="860000"/>
                </a:solidFill>
                <a:cs typeface="Times New Roman" panose="02020603050405020304" pitchFamily="18" charset="0"/>
              </a:rPr>
              <a:t>      Eintreffen </a:t>
            </a:r>
            <a:r>
              <a:rPr lang="de-DE" dirty="0" smtClean="0">
                <a:cs typeface="Times New Roman" panose="02020603050405020304" pitchFamily="18" charset="0"/>
              </a:rPr>
              <a:t>an der Einsatzstelle an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9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Anmerkung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23882" y="1754196"/>
            <a:ext cx="115442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+mj-lt"/>
              <a:buAutoNum type="alphaLcParenR" startAt="7"/>
            </a:pPr>
            <a:r>
              <a:rPr lang="de-DE" dirty="0" smtClean="0">
                <a:cs typeface="Arial" panose="020B0604020202020204" pitchFamily="34" charset="0"/>
              </a:rPr>
              <a:t>Die </a:t>
            </a:r>
            <a:r>
              <a:rPr lang="de-DE" dirty="0" smtClean="0">
                <a:cs typeface="Arial" panose="020B0604020202020204" pitchFamily="34" charset="0"/>
              </a:rPr>
              <a:t>Wasserversorgung wird bei Löschfahrzeugen mit Löschwasserbehälter zuerst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vom Löschfahrzeug zum Verteiler und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  danach zwischen Löschfahrzeug und Wasserentnahmestelle verlegt. Bei Löschfahrzeugen ohne Löschwasserbehälter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</a:t>
            </a:r>
            <a:r>
              <a:rPr lang="de-DE" dirty="0" smtClean="0">
                <a:cs typeface="Times New Roman" panose="02020603050405020304" pitchFamily="18" charset="0"/>
              </a:rPr>
              <a:t>  kann dies lagebedingt auch in umgekehrter Reihenfolge erfolgen</a:t>
            </a:r>
            <a:r>
              <a:rPr lang="de-DE" dirty="0" smtClean="0"/>
              <a:t> </a:t>
            </a:r>
          </a:p>
          <a:p>
            <a:pPr>
              <a:spcBef>
                <a:spcPct val="0"/>
              </a:spcBef>
            </a:pPr>
            <a:endParaRPr lang="de-DE" dirty="0" smtClean="0"/>
          </a:p>
          <a:p>
            <a:pPr marL="342900" indent="-342900">
              <a:spcBef>
                <a:spcPct val="0"/>
              </a:spcBef>
              <a:buFont typeface="+mj-lt"/>
              <a:buAutoNum type="alphaLcParenR" startAt="8"/>
            </a:pPr>
            <a:r>
              <a:rPr lang="de-DE" dirty="0" smtClean="0">
                <a:cs typeface="Arial" panose="020B0604020202020204" pitchFamily="34" charset="0"/>
              </a:rPr>
              <a:t>Die Wasserversorgung zwischen Löschfahrzeug und Wasserentnahmestelle muss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möglichst schnell aufgebaut werden.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  Mit dem Innenangriff darf erst begonnen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werden, wenn eine ständige Wasserabgabe sichergestellt ist, z.B. wenn das 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 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mitgeführte Löschwasser bis zum Aufbau einer Löschwasserversorgung ausreicht</a:t>
            </a:r>
          </a:p>
          <a:p>
            <a:pPr>
              <a:spcBef>
                <a:spcPct val="0"/>
              </a:spcBef>
            </a:pPr>
            <a:endParaRPr lang="de-DE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lphaLcParenR" startAt="9"/>
            </a:pPr>
            <a:r>
              <a:rPr lang="de-DE" dirty="0" smtClean="0">
                <a:cs typeface="Arial" panose="020B0604020202020204" pitchFamily="34" charset="0"/>
              </a:rPr>
              <a:t>Trupps, die ihre Aufgabe erledigt haben und einsatzbereit sind, melden sich beim</a:t>
            </a:r>
            <a:r>
              <a:rPr lang="de-DE" dirty="0" smtClean="0">
                <a:cs typeface="Times New Roman" panose="02020603050405020304" pitchFamily="18" charset="0"/>
              </a:rPr>
              <a:t> Einheitsführer.</a:t>
            </a:r>
            <a:r>
              <a:rPr lang="de-DE" dirty="0" smtClean="0"/>
              <a:t> </a:t>
            </a:r>
          </a:p>
          <a:p>
            <a:pPr>
              <a:spcBef>
                <a:spcPct val="0"/>
              </a:spcBef>
            </a:pPr>
            <a:endParaRPr lang="de-DE" dirty="0" smtClean="0"/>
          </a:p>
          <a:p>
            <a:pPr marL="342900" indent="-342900">
              <a:spcBef>
                <a:spcPct val="0"/>
              </a:spcBef>
              <a:buFont typeface="+mj-lt"/>
              <a:buAutoNum type="alphaLcParenR" startAt="9"/>
            </a:pPr>
            <a:r>
              <a:rPr lang="de-DE" dirty="0" smtClean="0">
                <a:cs typeface="Arial" panose="020B0604020202020204" pitchFamily="34" charset="0"/>
              </a:rPr>
              <a:t>Bemerkt eine Einsatzkraft eine besondere Gefahr (zum Beispiel Einsturz- oder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Explosionsgefahr) und ist unverzügliches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  In-Sicherheit-Bringen notwendig, gibt sie das Kommando „Gefahr - Alle sofort zurück!“. Jede Einsatzkraft gibt dieses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 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smtClean="0">
                <a:cs typeface="Arial" panose="020B0604020202020204" pitchFamily="34" charset="0"/>
              </a:rPr>
              <a:t>Kommando weiter; alle gehen  zurück und sammeln sich am Feuerwehrfahrzeug. Der Einheitsführer überprüft die</a:t>
            </a:r>
          </a:p>
          <a:p>
            <a:pPr>
              <a:spcBef>
                <a:spcPct val="0"/>
              </a:spcBef>
            </a:pPr>
            <a:r>
              <a:rPr lang="de-DE" dirty="0" smtClean="0">
                <a:cs typeface="Arial" panose="020B0604020202020204" pitchFamily="34" charset="0"/>
              </a:rPr>
              <a:t>      Vollzähligkeit der Mannschaft, trifft weitere Maßnahmen</a:t>
            </a:r>
            <a:r>
              <a:rPr lang="de-DE" dirty="0" smtClean="0">
                <a:cs typeface="Times New Roman" panose="02020603050405020304" pitchFamily="18" charset="0"/>
              </a:rPr>
              <a:t> und gibt Lagemeldungen.</a:t>
            </a:r>
            <a:r>
              <a:rPr lang="de-DE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4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Befehlsschema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25</a:t>
            </a:fld>
            <a:endParaRPr lang="de-DE">
              <a:solidFill>
                <a:srgbClr val="002060"/>
              </a:solidFill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227269836"/>
              </p:ext>
            </p:extLst>
          </p:nvPr>
        </p:nvGraphicFramePr>
        <p:xfrm>
          <a:off x="1856525" y="1352550"/>
          <a:ext cx="717317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469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Befehlsschema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26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37882" y="1892695"/>
            <a:ext cx="23289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Wasserentnahmestelle</a:t>
            </a:r>
          </a:p>
          <a:p>
            <a:endParaRPr lang="de-DE" dirty="0"/>
          </a:p>
          <a:p>
            <a:r>
              <a:rPr lang="de-DE" dirty="0" smtClean="0"/>
              <a:t>Lage des Verteilers</a:t>
            </a:r>
          </a:p>
          <a:p>
            <a:endParaRPr lang="de-DE" dirty="0"/>
          </a:p>
          <a:p>
            <a:r>
              <a:rPr lang="de-DE" dirty="0" smtClean="0"/>
              <a:t>Einheit</a:t>
            </a:r>
          </a:p>
          <a:p>
            <a:endParaRPr lang="de-DE" dirty="0"/>
          </a:p>
          <a:p>
            <a:r>
              <a:rPr lang="de-DE" dirty="0" smtClean="0"/>
              <a:t>Auftrag</a:t>
            </a:r>
          </a:p>
          <a:p>
            <a:endParaRPr lang="de-DE" dirty="0"/>
          </a:p>
          <a:p>
            <a:r>
              <a:rPr lang="de-DE" dirty="0" smtClean="0"/>
              <a:t>Mittel</a:t>
            </a:r>
          </a:p>
          <a:p>
            <a:endParaRPr lang="de-DE" dirty="0"/>
          </a:p>
          <a:p>
            <a:r>
              <a:rPr lang="de-DE" dirty="0" smtClean="0"/>
              <a:t>Ziel </a:t>
            </a:r>
          </a:p>
          <a:p>
            <a:endParaRPr lang="de-DE" dirty="0"/>
          </a:p>
          <a:p>
            <a:r>
              <a:rPr lang="de-DE" dirty="0" smtClean="0"/>
              <a:t>Weg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766789" y="2984854"/>
            <a:ext cx="203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Wer soll etwas tun?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66789" y="3554688"/>
            <a:ext cx="240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Was soll getan werden?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66789" y="4123922"/>
            <a:ext cx="324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Womit soll etwas getan werden?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66789" y="4693156"/>
            <a:ext cx="2827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Wo soll etwas getan werden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66789" y="5262390"/>
            <a:ext cx="2743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Wie soll er dahin kommen?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562243" y="1895782"/>
            <a:ext cx="4040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Wasserentnahmestelle offenes Gewässer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62243" y="2467314"/>
            <a:ext cx="315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Verteiler 20 m vor das Gebäude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562243" y="2989386"/>
            <a:ext cx="142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Angriffstrupp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562243" y="3554688"/>
            <a:ext cx="227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Zur Brandbekämpfung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562243" y="4128210"/>
            <a:ext cx="170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Mit C-Strahlrohr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562243" y="4698355"/>
            <a:ext cx="1957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Zum Dachgeschoss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562243" y="5260045"/>
            <a:ext cx="264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Über das Treppenhaus vor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Einsatzarten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27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96214" y="1227647"/>
            <a:ext cx="4184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Einsatz mit Bereitstellung </a:t>
            </a:r>
            <a:endParaRPr lang="de-DE" b="1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	 Bei unzureichenden Lageinfos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96214" y="1873701"/>
            <a:ext cx="51166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Lageerkundung ist immer dann notwendig, wenn</a:t>
            </a:r>
          </a:p>
          <a:p>
            <a:r>
              <a:rPr lang="de-DE" i="1" dirty="0" smtClean="0">
                <a:solidFill>
                  <a:srgbClr val="002060"/>
                </a:solidFill>
              </a:rPr>
              <a:t>d</a:t>
            </a:r>
            <a:r>
              <a:rPr lang="de-DE" i="1" dirty="0" smtClean="0">
                <a:solidFill>
                  <a:srgbClr val="002060"/>
                </a:solidFill>
              </a:rPr>
              <a:t>em </a:t>
            </a:r>
            <a:r>
              <a:rPr lang="de-DE" i="1" dirty="0" smtClean="0">
                <a:solidFill>
                  <a:srgbClr val="002060"/>
                </a:solidFill>
              </a:rPr>
              <a:t>Einheitsführer </a:t>
            </a:r>
            <a:r>
              <a:rPr lang="de-DE" i="1" dirty="0" smtClean="0">
                <a:solidFill>
                  <a:srgbClr val="C00000"/>
                </a:solidFill>
              </a:rPr>
              <a:t>Einsatzauftrag, -Mittel, -Ziel,</a:t>
            </a:r>
          </a:p>
          <a:p>
            <a:r>
              <a:rPr lang="de-DE" i="1" dirty="0" smtClean="0">
                <a:solidFill>
                  <a:srgbClr val="C00000"/>
                </a:solidFill>
              </a:rPr>
              <a:t>-Weg</a:t>
            </a:r>
            <a:r>
              <a:rPr lang="de-DE" i="1" dirty="0" smtClean="0">
                <a:solidFill>
                  <a:srgbClr val="002060"/>
                </a:solidFill>
              </a:rPr>
              <a:t> oder eines davon </a:t>
            </a:r>
            <a:r>
              <a:rPr lang="de-DE" i="1" dirty="0" smtClean="0">
                <a:solidFill>
                  <a:srgbClr val="C00000"/>
                </a:solidFill>
              </a:rPr>
              <a:t>nicht bekannt </a:t>
            </a:r>
            <a:r>
              <a:rPr lang="de-DE" i="1" dirty="0" smtClean="0">
                <a:solidFill>
                  <a:srgbClr val="002060"/>
                </a:solidFill>
              </a:rPr>
              <a:t>ist oder das </a:t>
            </a:r>
          </a:p>
          <a:p>
            <a:r>
              <a:rPr lang="de-DE" i="1" dirty="0" smtClean="0">
                <a:solidFill>
                  <a:srgbClr val="C00000"/>
                </a:solidFill>
              </a:rPr>
              <a:t>Mittel(Löschmittel) nicht ausreichend</a:t>
            </a:r>
            <a:r>
              <a:rPr lang="de-DE" i="1" dirty="0" smtClean="0">
                <a:solidFill>
                  <a:srgbClr val="002060"/>
                </a:solidFill>
              </a:rPr>
              <a:t> zur Verfügung </a:t>
            </a:r>
          </a:p>
          <a:p>
            <a:r>
              <a:rPr lang="de-DE" i="1" dirty="0" smtClean="0">
                <a:solidFill>
                  <a:srgbClr val="002060"/>
                </a:solidFill>
              </a:rPr>
              <a:t>steht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9222" y="3271066"/>
            <a:ext cx="517436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Nach Antreten am Fahrzeug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Lageschilderung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Wasserentnahmestelle        Zum Einsatz </a:t>
            </a:r>
            <a:r>
              <a:rPr lang="de-DE" u="sng" dirty="0" smtClean="0">
                <a:sym typeface="Wingdings" panose="05000000000000000000" pitchFamily="2" charset="2"/>
              </a:rPr>
              <a:t>fertig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Lage des Verteilers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ATF wiederholt Kommando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Danach für die einzelnen Trupps am Verteiler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Einheit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Auftrag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Mittel                                     Zum Einsatz </a:t>
            </a:r>
            <a:r>
              <a:rPr lang="de-DE" u="sng" dirty="0" smtClean="0">
                <a:sym typeface="Wingdings" panose="05000000000000000000" pitchFamily="2" charset="2"/>
              </a:rPr>
              <a:t>vor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Ziel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Weg</a:t>
            </a:r>
            <a:endParaRPr lang="de-DE" dirty="0"/>
          </a:p>
        </p:txBody>
      </p:sp>
      <p:sp>
        <p:nvSpPr>
          <p:cNvPr id="5" name="Geschweifte Klammer rechts 4"/>
          <p:cNvSpPr/>
          <p:nvPr/>
        </p:nvSpPr>
        <p:spPr>
          <a:xfrm>
            <a:off x="3392509" y="3622138"/>
            <a:ext cx="186743" cy="8010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eschweifte Klammer rechts 11"/>
          <p:cNvSpPr/>
          <p:nvPr/>
        </p:nvSpPr>
        <p:spPr>
          <a:xfrm>
            <a:off x="3392510" y="5064797"/>
            <a:ext cx="186742" cy="118574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660782" y="1318712"/>
            <a:ext cx="276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Einsatz ohne Bereitstellung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6936177" y="1929785"/>
            <a:ext cx="4933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Anwendung bei Einsätzen mit ausreichend Infos zu</a:t>
            </a:r>
          </a:p>
          <a:p>
            <a:r>
              <a:rPr lang="de-DE" i="1" dirty="0" smtClean="0">
                <a:solidFill>
                  <a:srgbClr val="C00000"/>
                </a:solidFill>
              </a:rPr>
              <a:t>Einsatzauftrag, -Mittel, -Ziel, -Weg </a:t>
            </a:r>
            <a:r>
              <a:rPr lang="de-DE" i="1" dirty="0" smtClean="0">
                <a:solidFill>
                  <a:srgbClr val="002060"/>
                </a:solidFill>
              </a:rPr>
              <a:t>sowie </a:t>
            </a:r>
          </a:p>
          <a:p>
            <a:r>
              <a:rPr lang="de-DE" i="1" dirty="0" smtClean="0">
                <a:solidFill>
                  <a:srgbClr val="C00000"/>
                </a:solidFill>
              </a:rPr>
              <a:t>Ausreichendem (Lösch)Mittel</a:t>
            </a:r>
            <a:r>
              <a:rPr lang="de-DE" i="1" dirty="0" smtClean="0">
                <a:solidFill>
                  <a:srgbClr val="002060"/>
                </a:solidFill>
              </a:rPr>
              <a:t> für mindestens </a:t>
            </a:r>
          </a:p>
          <a:p>
            <a:r>
              <a:rPr lang="de-DE" i="1" dirty="0" smtClean="0">
                <a:solidFill>
                  <a:srgbClr val="002060"/>
                </a:solidFill>
              </a:rPr>
              <a:t>Ein Trupp</a:t>
            </a:r>
            <a:endParaRPr lang="de-DE" i="1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936177" y="3589070"/>
            <a:ext cx="47613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Lageschilderung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Wasserentnahmestelle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Lage des Verteilers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Einheit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Mittel           konkret für mindestens ein Trupp,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Ziel                Kommando: </a:t>
            </a:r>
            <a:r>
              <a:rPr lang="de-DE" u="sng" dirty="0" smtClean="0"/>
              <a:t>vor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Weg</a:t>
            </a:r>
            <a:endParaRPr lang="de-DE" dirty="0"/>
          </a:p>
        </p:txBody>
      </p:sp>
      <p:sp>
        <p:nvSpPr>
          <p:cNvPr id="16" name="Geschweifte Klammer rechts 15"/>
          <p:cNvSpPr/>
          <p:nvPr/>
        </p:nvSpPr>
        <p:spPr>
          <a:xfrm>
            <a:off x="8182823" y="4596027"/>
            <a:ext cx="186742" cy="118574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3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28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25883" y="1754196"/>
            <a:ext cx="69402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Einheitsführer</a:t>
            </a:r>
            <a:r>
              <a:rPr lang="de-DE" b="1" u="sng" dirty="0" smtClean="0"/>
              <a:t>:</a:t>
            </a:r>
          </a:p>
          <a:p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Bestimmt Fahrzeugaufstellung und ggf. Standort Tragkraftspritze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Erkundet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Befiehlt nach erster Einsatzplanung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1657350" lvl="3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Wasserentnahmestelle</a:t>
            </a:r>
          </a:p>
          <a:p>
            <a:pPr lvl="3"/>
            <a:endParaRPr lang="de-DE" dirty="0" smtClean="0">
              <a:sym typeface="Wingdings" panose="05000000000000000000" pitchFamily="2" charset="2"/>
            </a:endParaRPr>
          </a:p>
          <a:p>
            <a:pPr marL="1657350" lvl="3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Lage des Verteilers</a:t>
            </a:r>
          </a:p>
          <a:p>
            <a:pPr marL="1657350" lvl="3" indent="-28575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marL="1657350" lvl="3" indent="-285750">
              <a:buFont typeface="Wingdings" panose="05000000000000000000" pitchFamily="2" charset="2"/>
              <a:buChar char="à"/>
            </a:pPr>
            <a:r>
              <a:rPr lang="de-DE" u="sng" dirty="0" smtClean="0">
                <a:sym typeface="Wingdings" panose="05000000000000000000" pitchFamily="2" charset="2"/>
              </a:rPr>
              <a:t>Zum Einsatz fertig!</a:t>
            </a:r>
          </a:p>
          <a:p>
            <a:pPr marL="1657350" lvl="3" indent="-285750">
              <a:buFont typeface="Wingdings" panose="05000000000000000000" pitchFamily="2" charset="2"/>
              <a:buChar char="à"/>
            </a:pPr>
            <a:endParaRPr lang="de-DE" u="sng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Setzt </a:t>
            </a:r>
            <a:r>
              <a:rPr lang="de-DE" dirty="0">
                <a:sym typeface="Wingdings" panose="05000000000000000000" pitchFamily="2" charset="2"/>
              </a:rPr>
              <a:t>E</a:t>
            </a:r>
            <a:r>
              <a:rPr lang="de-DE" dirty="0" smtClean="0">
                <a:sym typeface="Wingdings" panose="05000000000000000000" pitchFamily="2" charset="2"/>
              </a:rPr>
              <a:t>rkundung fort</a:t>
            </a:r>
            <a:endParaRPr lang="de-DE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56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29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38200" y="1615696"/>
            <a:ext cx="105299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Maschinist: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Sichert Einsatzstelle (Warnblinklicht, Fahrlicht, Blaulicht</a:t>
            </a:r>
            <a:r>
              <a:rPr lang="de-D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Nimmt, falls vorhanden, zusammen mit Wassertrupp die fahrbare Schlauchhaspel ab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Durch Kommando „Wassertrupp zur Schlauchhaspel“ nach Befehlswiederholung von </a:t>
            </a:r>
            <a:r>
              <a:rPr lang="de-DE" dirty="0" smtClean="0">
                <a:sym typeface="Wingdings" panose="05000000000000000000" pitchFamily="2" charset="2"/>
              </a:rPr>
              <a:t>AT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de-DE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Unterstützt die Trupps beim Entnehmen der Geräte aus dem </a:t>
            </a:r>
            <a:r>
              <a:rPr lang="de-DE" dirty="0" smtClean="0">
                <a:sym typeface="Wingdings" panose="05000000000000000000" pitchFamily="2" charset="2"/>
              </a:rPr>
              <a:t>LF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Anschließend macht er die FP </a:t>
            </a:r>
            <a:r>
              <a:rPr lang="de-DE" dirty="0" smtClean="0">
                <a:sym typeface="Wingdings" panose="05000000000000000000" pitchFamily="2" charset="2"/>
              </a:rPr>
              <a:t>einsatzbereit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Kuppelt die Schlauchleitungen an die FP an und bedient diese sowie andere fest eingebaute </a:t>
            </a:r>
            <a:r>
              <a:rPr lang="de-DE" dirty="0" smtClean="0">
                <a:sym typeface="Wingdings" panose="05000000000000000000" pitchFamily="2" charset="2"/>
              </a:rPr>
              <a:t>Aggregate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Unterstützt beim Verlegen der Schlauchleitungen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9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Lernerfolge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789133" y="3000691"/>
            <a:ext cx="66137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Kennenlernen/ Auffrischung des Inhaltes der </a:t>
            </a:r>
            <a:r>
              <a:rPr lang="de-DE" dirty="0" err="1" smtClean="0"/>
              <a:t>FwDV</a:t>
            </a:r>
            <a:r>
              <a:rPr lang="de-DE" dirty="0" smtClean="0"/>
              <a:t>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Festigung des Theoriewissens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Sicheres und Selbstbewusstes Umsetzen des Wissens in die Praxis</a:t>
            </a:r>
            <a:endParaRPr lang="de-DE" dirty="0"/>
          </a:p>
        </p:txBody>
      </p: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</a:t>
            </a:fld>
            <a:endParaRPr 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30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819479" y="3139190"/>
            <a:ext cx="4553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Melder:</a:t>
            </a:r>
          </a:p>
          <a:p>
            <a:endParaRPr lang="de-DE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Arbeitet auf Befehl des Einheitsführers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32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31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28353" y="1338698"/>
            <a:ext cx="973529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Angriffstrupp: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Wiederholt Kommando „Zum Einsatz fertig</a:t>
            </a:r>
            <a:r>
              <a:rPr lang="de-DE" dirty="0" smtClean="0"/>
              <a:t>!“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in der Regel mit Atemschutz </a:t>
            </a:r>
            <a:r>
              <a:rPr lang="de-DE" dirty="0" smtClean="0"/>
              <a:t>ausgerüstet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Setzt </a:t>
            </a:r>
            <a:r>
              <a:rPr lang="de-DE" dirty="0" smtClean="0"/>
              <a:t>Verteiler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Legt für sich ausreichend C-Schläuche bereit sofern kein Schlauchtrupp bereit </a:t>
            </a:r>
            <a:r>
              <a:rPr lang="de-DE" dirty="0" smtClean="0"/>
              <a:t>steht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Schnellangriffsverteiler nimmt er diesen </a:t>
            </a:r>
            <a:r>
              <a:rPr lang="de-DE" dirty="0"/>
              <a:t>v</a:t>
            </a:r>
            <a:r>
              <a:rPr lang="de-DE" dirty="0" smtClean="0"/>
              <a:t>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Sofern B- Schlauchleitung ausreicht gibt er Kommando „Wasser Marsch“ an </a:t>
            </a:r>
            <a:r>
              <a:rPr lang="de-DE" dirty="0" smtClean="0"/>
              <a:t>Maschinisten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Angriffstrupp </a:t>
            </a:r>
            <a:r>
              <a:rPr lang="de-DE" dirty="0" err="1" smtClean="0"/>
              <a:t>führer</a:t>
            </a:r>
            <a:r>
              <a:rPr lang="de-DE" dirty="0" smtClean="0"/>
              <a:t> </a:t>
            </a:r>
            <a:r>
              <a:rPr lang="de-DE" dirty="0" smtClean="0"/>
              <a:t>meldet  den Einheitsführer „Angriffstrupp </a:t>
            </a:r>
            <a:r>
              <a:rPr lang="de-DE" dirty="0" smtClean="0"/>
              <a:t>einsatzbereit“</a:t>
            </a:r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Stellt sich am Verteiler </a:t>
            </a:r>
            <a:r>
              <a:rPr lang="de-DE" dirty="0" smtClean="0"/>
              <a:t>bereit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41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32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40573" y="1615696"/>
            <a:ext cx="961808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Wassertrupp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Unterstützt ggf. den Maschinisten bei der Abnahme der fahrbaren </a:t>
            </a:r>
            <a:r>
              <a:rPr lang="de-DE" dirty="0" smtClean="0"/>
              <a:t>Schlauchhaspel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Verlegt dann (sofern nicht vom AT </a:t>
            </a:r>
            <a:r>
              <a:rPr lang="de-DE" dirty="0" smtClean="0"/>
              <a:t>durchgeführt) </a:t>
            </a:r>
            <a:r>
              <a:rPr lang="de-DE" dirty="0" smtClean="0"/>
              <a:t>die B- Schlauchleitung vom LF zum </a:t>
            </a:r>
            <a:r>
              <a:rPr lang="de-DE" dirty="0" smtClean="0"/>
              <a:t>Verteiler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Schließt den Verteiler an Schlauchleitung </a:t>
            </a:r>
            <a:r>
              <a:rPr lang="de-DE" dirty="0" smtClean="0"/>
              <a:t>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Gibt Maschinisten den Befehl „Wasser Marsch</a:t>
            </a:r>
            <a:r>
              <a:rPr lang="de-DE" dirty="0" smtClean="0"/>
              <a:t>“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Stellt anschließend Wasserversorgung zwischen LF und Hydranten </a:t>
            </a:r>
            <a:r>
              <a:rPr lang="de-DE" dirty="0" smtClean="0"/>
              <a:t>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Rüstet sich im Falle eines Atemschutzeinsatzes als Sicherheitstrupp </a:t>
            </a:r>
            <a:r>
              <a:rPr lang="de-DE" dirty="0" smtClean="0"/>
              <a:t>aus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Meldet dem Einheitsführer „Wassertrupp als Sicherheitstrupp einsatzbereit!“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6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33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73060" y="2244725"/>
            <a:ext cx="116458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Schlauchtrupp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Unterstützt beim Aufbau der </a:t>
            </a:r>
            <a:r>
              <a:rPr lang="de-DE" dirty="0" smtClean="0"/>
              <a:t>Wasserversorgung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Legt ausreichend </a:t>
            </a:r>
            <a:r>
              <a:rPr lang="de-DE" dirty="0" err="1" smtClean="0"/>
              <a:t>C_Druckschläuche</a:t>
            </a:r>
            <a:r>
              <a:rPr lang="de-DE" dirty="0" smtClean="0"/>
              <a:t> zur Vornahme weiterer Strahlrohre am Verteiler </a:t>
            </a:r>
            <a:r>
              <a:rPr lang="de-DE" dirty="0" smtClean="0"/>
              <a:t>bereit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Anschließend bedient er den Verteiler und unterstützt Trupps bei der Vornahme weiterer Rohre oder Einsatzmittel</a:t>
            </a:r>
          </a:p>
        </p:txBody>
      </p:sp>
    </p:spTree>
    <p:extLst>
      <p:ext uri="{BB962C8B-B14F-4D97-AF65-F5344CB8AC3E}">
        <p14:creationId xmlns:p14="http://schemas.microsoft.com/office/powerpoint/2010/main" val="13262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92369" y="1548821"/>
            <a:ext cx="1106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Weiterer </a:t>
            </a:r>
            <a:r>
              <a:rPr lang="de-DE" dirty="0" smtClean="0"/>
              <a:t>Ablauf -  wenn </a:t>
            </a:r>
            <a:r>
              <a:rPr lang="de-DE" dirty="0" smtClean="0"/>
              <a:t>Einheitsführer </a:t>
            </a:r>
            <a:r>
              <a:rPr lang="de-DE" dirty="0" smtClean="0"/>
              <a:t>einen weiteren Befehl </a:t>
            </a:r>
            <a:r>
              <a:rPr lang="de-DE" dirty="0" smtClean="0"/>
              <a:t>geben </a:t>
            </a:r>
            <a:r>
              <a:rPr lang="de-DE" dirty="0" smtClean="0">
                <a:solidFill>
                  <a:srgbClr val="860000"/>
                </a:solidFill>
              </a:rPr>
              <a:t>kann</a:t>
            </a:r>
            <a:r>
              <a:rPr lang="de-DE" dirty="0" smtClean="0"/>
              <a:t> und sich der </a:t>
            </a:r>
            <a:r>
              <a:rPr lang="de-DE" dirty="0" smtClean="0">
                <a:solidFill>
                  <a:srgbClr val="860000"/>
                </a:solidFill>
              </a:rPr>
              <a:t>AT einsatzbereit </a:t>
            </a:r>
            <a:r>
              <a:rPr lang="de-DE" dirty="0" smtClean="0"/>
              <a:t>gemeldet hat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92369" y="2344615"/>
            <a:ext cx="394595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Einheitsführer gibt Befehl: </a:t>
            </a:r>
            <a:endParaRPr lang="de-DE" b="1" dirty="0" smtClean="0"/>
          </a:p>
          <a:p>
            <a:endParaRPr lang="de-DE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Einheit – </a:t>
            </a:r>
            <a:r>
              <a:rPr lang="de-DE" dirty="0" smtClean="0"/>
              <a:t>AT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Auftrag – Zur </a:t>
            </a:r>
            <a:r>
              <a:rPr lang="de-DE" dirty="0" smtClean="0"/>
              <a:t>Brandbekämpfung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Mittel – Mit erstem </a:t>
            </a:r>
            <a:r>
              <a:rPr lang="de-DE" dirty="0" smtClean="0"/>
              <a:t>Rohr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Ziel – </a:t>
            </a:r>
            <a:r>
              <a:rPr lang="de-DE" dirty="0" smtClean="0"/>
              <a:t>Ins </a:t>
            </a:r>
            <a:r>
              <a:rPr lang="de-DE" dirty="0" smtClean="0"/>
              <a:t>/ </a:t>
            </a:r>
            <a:r>
              <a:rPr lang="de-DE" dirty="0" smtClean="0"/>
              <a:t>Zum </a:t>
            </a:r>
            <a:r>
              <a:rPr lang="de-DE" dirty="0" smtClean="0"/>
              <a:t>/ </a:t>
            </a:r>
            <a:r>
              <a:rPr lang="de-DE" dirty="0"/>
              <a:t>A</a:t>
            </a:r>
            <a:r>
              <a:rPr lang="de-DE" dirty="0" smtClean="0"/>
              <a:t>uf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Weg – </a:t>
            </a:r>
            <a:r>
              <a:rPr lang="de-DE" dirty="0" smtClean="0"/>
              <a:t>Über</a:t>
            </a:r>
            <a:r>
              <a:rPr lang="de-DE" dirty="0" smtClean="0"/>
              <a:t>/ </a:t>
            </a:r>
            <a:r>
              <a:rPr lang="de-DE" dirty="0" smtClean="0"/>
              <a:t>Durch</a:t>
            </a: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Vor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192292" y="2344610"/>
            <a:ext cx="683661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Angriffstrupp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Wiederholt </a:t>
            </a:r>
            <a:r>
              <a:rPr lang="de-DE" dirty="0" smtClean="0"/>
              <a:t>Befehl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Kuppelt c- Druckschlauch an </a:t>
            </a:r>
            <a:r>
              <a:rPr lang="de-DE" dirty="0" smtClean="0"/>
              <a:t>Verteiler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Verlegt Schlauchleitung vom Verteiler zum Ziel (sofern kein ST </a:t>
            </a:r>
            <a:r>
              <a:rPr lang="de-D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Stellt ausreichend Schlauchreserve </a:t>
            </a:r>
            <a:r>
              <a:rPr lang="de-DE" dirty="0" smtClean="0"/>
              <a:t>sicher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Kuppelt außerhalb des Gefahrenbereichs- spätestens aber an  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 Rauchgrenze das Strahlrohr </a:t>
            </a:r>
            <a:r>
              <a:rPr lang="de-DE" dirty="0" smtClean="0"/>
              <a:t>an</a:t>
            </a:r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Gibt Kommando „1.Rohr Wasser Marsch!“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5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35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92369" y="2344615"/>
            <a:ext cx="29161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Wassertrupp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Wird Im Falle eines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Atemschutzeinsatzes 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zum Sicherungstrupp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06947" y="2344615"/>
            <a:ext cx="56929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Schlauchtrupp: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Unterstützt beim </a:t>
            </a:r>
            <a:r>
              <a:rPr lang="de-DE" dirty="0" smtClean="0"/>
              <a:t>verlegen </a:t>
            </a:r>
            <a:r>
              <a:rPr lang="de-DE" dirty="0" smtClean="0"/>
              <a:t>der </a:t>
            </a:r>
            <a:r>
              <a:rPr lang="de-DE" dirty="0" smtClean="0"/>
              <a:t>Schlauchleitungen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Oder bringt weitere erforderliche Einsatzmittel für 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 vorgehende Trupps in </a:t>
            </a:r>
            <a:r>
              <a:rPr lang="de-DE" dirty="0" smtClean="0"/>
              <a:t>Stellung</a:t>
            </a:r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Bedient Verteiler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8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Hydrant</a:t>
            </a: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36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038600" y="1359877"/>
            <a:ext cx="266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Vornahme weiterer Rohre</a:t>
            </a:r>
            <a:endParaRPr lang="de-DE" b="1" u="sng" dirty="0"/>
          </a:p>
        </p:txBody>
      </p:sp>
      <p:sp>
        <p:nvSpPr>
          <p:cNvPr id="3" name="Textfeld 2"/>
          <p:cNvSpPr txBox="1"/>
          <p:nvPr/>
        </p:nvSpPr>
        <p:spPr>
          <a:xfrm>
            <a:off x="2549260" y="2420270"/>
            <a:ext cx="70934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Wie beim ersten Rohr  nach </a:t>
            </a:r>
            <a:r>
              <a:rPr lang="de-DE" dirty="0" smtClean="0"/>
              <a:t>Befehlsschema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Angesprochener Truppführer wiederholt den </a:t>
            </a:r>
            <a:r>
              <a:rPr lang="de-DE" dirty="0" smtClean="0"/>
              <a:t>Befehl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Beim Atemschutzeinsatz nimmt der Schlauchtrupp das zweite Rohr </a:t>
            </a:r>
            <a:r>
              <a:rPr lang="de-DE" dirty="0" smtClean="0"/>
              <a:t>vor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Melder bedient auf Befehl den Verteiler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2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offenes Gewässer 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37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90646" y="1892695"/>
            <a:ext cx="110107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Ähnlich dem Einsatz mit einem </a:t>
            </a:r>
            <a:r>
              <a:rPr lang="de-DE" dirty="0" smtClean="0"/>
              <a:t>Hydranten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Geringe Unterschiede im Ablauf: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b="1" u="sng" dirty="0" smtClean="0"/>
              <a:t>Maschinist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Legt sofort die Erforderlichen Kupplungsschlüssel, </a:t>
            </a:r>
            <a:r>
              <a:rPr lang="de-DE" dirty="0" err="1" smtClean="0"/>
              <a:t>Saugkorb</a:t>
            </a:r>
            <a:r>
              <a:rPr lang="de-DE" dirty="0" smtClean="0"/>
              <a:t>, Ventilleine, Saugschutzkorb und ggf. Halteleine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an der Wasserentnahmestelle </a:t>
            </a:r>
            <a:r>
              <a:rPr lang="de-DE" dirty="0" smtClean="0"/>
              <a:t>bereit</a:t>
            </a:r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Nachdem Saugleitung gekuppelt ist und  </a:t>
            </a:r>
            <a:r>
              <a:rPr lang="de-DE" dirty="0" smtClean="0"/>
              <a:t>Wassertrupp </a:t>
            </a:r>
            <a:r>
              <a:rPr lang="de-DE" dirty="0" err="1" smtClean="0"/>
              <a:t>führer</a:t>
            </a:r>
            <a:r>
              <a:rPr lang="de-DE" dirty="0" smtClean="0"/>
              <a:t> </a:t>
            </a:r>
            <a:r>
              <a:rPr lang="de-DE" dirty="0" smtClean="0"/>
              <a:t>das Kommando „Saugleitung hoch“ gab,</a:t>
            </a:r>
          </a:p>
          <a:p>
            <a:pPr lvl="1"/>
            <a:r>
              <a:rPr lang="de-DE" dirty="0" smtClean="0"/>
              <a:t>      kuppelt er die Saugleitung an die FP an und gibt das Kommando „Fertig</a:t>
            </a:r>
            <a:r>
              <a:rPr lang="de-DE" dirty="0" smtClean="0"/>
              <a:t>“</a:t>
            </a:r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Schlägt die Halteleine an einen Festpunkt an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9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offenes Gewässer 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38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22171" y="2862192"/>
            <a:ext cx="113476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Angriffstrupp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Verlegt die b- Schlauchleitung zwischen LF und Verteiler und Kuppelt diese auch zusammen sofern  Schlauch- 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und Wassertrupp noch mit A-Leitung beschäftigt sind </a:t>
            </a:r>
            <a:r>
              <a:rPr lang="de-DE" dirty="0" smtClean="0">
                <a:sym typeface="Wingdings" panose="05000000000000000000" pitchFamily="2" charset="2"/>
              </a:rPr>
              <a:t> Kommando </a:t>
            </a:r>
            <a:r>
              <a:rPr lang="de-DE" dirty="0" smtClean="0">
                <a:sym typeface="Wingdings" panose="05000000000000000000" pitchFamily="2" charset="2"/>
              </a:rPr>
              <a:t>„Wasser Marsch“</a:t>
            </a:r>
          </a:p>
          <a:p>
            <a:pPr lvl="1"/>
            <a:endParaRPr lang="de-DE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Wenn kein Schlauchtrupp vorhanden und mehr als zwei Saugschläuche verlegt werden müssen, hilft er </a:t>
            </a:r>
            <a:r>
              <a:rPr lang="de-DE" dirty="0" smtClean="0">
                <a:sym typeface="Wingdings" panose="05000000000000000000" pitchFamily="2" charset="2"/>
              </a:rPr>
              <a:t>dem </a:t>
            </a:r>
            <a:r>
              <a:rPr lang="de-DE" dirty="0" smtClean="0">
                <a:sym typeface="Wingdings" panose="05000000000000000000" pitchFamily="2" charset="2"/>
              </a:rPr>
              <a:t>WT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232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offenes Gewässer 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39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92941" y="2031195"/>
            <a:ext cx="104061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Wassertrupp, Schlauchtrupp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Wassertrupp </a:t>
            </a:r>
            <a:r>
              <a:rPr lang="de-DE" dirty="0" err="1" smtClean="0"/>
              <a:t>führer</a:t>
            </a:r>
            <a:r>
              <a:rPr lang="de-DE" dirty="0" smtClean="0"/>
              <a:t> </a:t>
            </a:r>
            <a:r>
              <a:rPr lang="de-DE" dirty="0" smtClean="0"/>
              <a:t>bestimmt durch Kommando die Anzahl der </a:t>
            </a:r>
            <a:r>
              <a:rPr lang="de-DE" dirty="0" smtClean="0"/>
              <a:t>Saugschläuche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Entnehmen die Tragkraftspritze, wenn diese benötigt </a:t>
            </a:r>
            <a:r>
              <a:rPr lang="de-DE" dirty="0" smtClean="0"/>
              <a:t>wird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WT Verlegt die Saugschläuche (allein, wenn nicht mehr wie 2 benötigt werden, ansonsten mit ST</a:t>
            </a:r>
            <a:r>
              <a:rPr lang="de-D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 übernimmt weitere Aufgaben des WT wenn dieser allein die Saugleitung </a:t>
            </a:r>
            <a:r>
              <a:rPr lang="de-DE" dirty="0" smtClean="0"/>
              <a:t>verlegt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mehr als zwei Sauglängen werden diese zwischen der FP und der Wasserentnahmestelle </a:t>
            </a:r>
            <a:r>
              <a:rPr lang="de-DE" dirty="0" smtClean="0"/>
              <a:t>abgelegt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116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Gliederung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4642493" y="1754196"/>
            <a:ext cx="29070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Allgemeines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Taktische Einheiten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Sitzordnung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Antrete Ordnung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Fahrzeugaufstellung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Aufgaben der Mannschaft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Einsatzgrundsätze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Befehlschema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</a:t>
            </a:fld>
            <a:endParaRPr 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mit Bereitstellung – WES offenes Gewässer 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40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92941" y="2031195"/>
            <a:ext cx="111821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Wassertrupp, Schlauchtrupp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WT kuppelt (beginnend am </a:t>
            </a:r>
            <a:r>
              <a:rPr lang="de-DE" dirty="0" err="1"/>
              <a:t>Saugkorb</a:t>
            </a:r>
            <a:r>
              <a:rPr lang="de-DE" dirty="0"/>
              <a:t>) ST </a:t>
            </a:r>
            <a:r>
              <a:rPr lang="de-DE" dirty="0" smtClean="0"/>
              <a:t>unterstützt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Wassertrupp </a:t>
            </a:r>
            <a:r>
              <a:rPr lang="de-DE" dirty="0" err="1" smtClean="0"/>
              <a:t>führer</a:t>
            </a:r>
            <a:r>
              <a:rPr lang="de-DE" dirty="0" smtClean="0"/>
              <a:t> </a:t>
            </a:r>
            <a:r>
              <a:rPr lang="de-DE" dirty="0"/>
              <a:t>gibt Kommando „Saugleitung hoch“ nachdem diese gekuppelt und alle Leinen </a:t>
            </a:r>
            <a:r>
              <a:rPr lang="de-DE" dirty="0" smtClean="0"/>
              <a:t>angebracht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Saugleitung wird angehoben </a:t>
            </a:r>
            <a:r>
              <a:rPr lang="de-DE" dirty="0">
                <a:sym typeface="Wingdings" panose="05000000000000000000" pitchFamily="2" charset="2"/>
              </a:rPr>
              <a:t> Maschinist kuppelt sie an die </a:t>
            </a:r>
            <a:r>
              <a:rPr lang="de-DE" dirty="0" smtClean="0">
                <a:sym typeface="Wingdings" panose="05000000000000000000" pitchFamily="2" charset="2"/>
              </a:rPr>
              <a:t>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Wassertrupp </a:t>
            </a:r>
            <a:r>
              <a:rPr lang="de-DE" dirty="0" err="1" smtClean="0">
                <a:sym typeface="Wingdings" panose="05000000000000000000" pitchFamily="2" charset="2"/>
              </a:rPr>
              <a:t>führer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gibt Kommando „Saugleitung zu Wasser</a:t>
            </a:r>
            <a:r>
              <a:rPr lang="de-DE" dirty="0" smtClean="0">
                <a:sym typeface="Wingdings" panose="05000000000000000000" pitchFamily="2" charset="2"/>
              </a:rPr>
              <a:t>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Trupps bringen Saugleitung zu Wasser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270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Einsatz ohne Bereitstellung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41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46990" y="3554689"/>
            <a:ext cx="1149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Simultan zu Einsatz mit Bereitstellung aber Angriffstrupp bekommt gleich zu beginn den gesamten Befehl und </a:t>
            </a:r>
            <a:r>
              <a:rPr lang="de-DE" dirty="0" smtClean="0"/>
              <a:t>geht </a:t>
            </a:r>
            <a:r>
              <a:rPr lang="de-DE" dirty="0" smtClean="0"/>
              <a:t>„Vor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01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Vornahme von Sonderrohren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42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864906" y="2244725"/>
            <a:ext cx="84621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B-Rohr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Nach selben Schema wie C-Rohre, jedoch abweichend</a:t>
            </a:r>
            <a:r>
              <a:rPr lang="de-D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AT rüstet sich mit B-Strahlrohr und Stützkrümmer </a:t>
            </a:r>
            <a:r>
              <a:rPr lang="de-DE" dirty="0" smtClean="0"/>
              <a:t>aus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Verwendung von B-Rollschläuchen verlegt AT und ST die Leitung </a:t>
            </a: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</a:t>
            </a:r>
            <a:r>
              <a:rPr lang="de-DE" dirty="0"/>
              <a:t>V</a:t>
            </a:r>
            <a:r>
              <a:rPr lang="de-DE" dirty="0" smtClean="0"/>
              <a:t>erwendung von fahrbaren Schlauchhaspeln verlegt der WT die 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03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Vornahme von Sonderrohren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43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528884" y="2169694"/>
            <a:ext cx="913423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Schnellangriff</a:t>
            </a:r>
            <a:r>
              <a:rPr lang="de-DE" b="1" u="sng" dirty="0" smtClean="0"/>
              <a:t>:</a:t>
            </a:r>
          </a:p>
          <a:p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Befehlsschema ohne Lage des Verteilers und ohne </a:t>
            </a:r>
            <a:r>
              <a:rPr lang="de-DE" dirty="0" smtClean="0"/>
              <a:t>Weg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AT und ein weiterer vom Einheitsführer beauftragter Trupp gehen mit Schnellangriff </a:t>
            </a:r>
            <a:r>
              <a:rPr lang="de-DE" dirty="0" smtClean="0"/>
              <a:t>vor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Schnellangriff wird nur vorgenommen, wenn</a:t>
            </a:r>
            <a:r>
              <a:rPr lang="de-D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 weiteres Rohr vorgenommen werden </a:t>
            </a:r>
            <a:r>
              <a:rPr lang="de-DE" dirty="0" smtClean="0"/>
              <a:t>muss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Länge der Schnellangriffsleitung ausreicht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30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Anmerkung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71841" y="1338698"/>
            <a:ext cx="1182015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Schaumrohr</a:t>
            </a:r>
            <a:r>
              <a:rPr lang="de-DE" b="1" u="sng" dirty="0" smtClean="0"/>
              <a:t>:</a:t>
            </a:r>
            <a:endParaRPr lang="de-DE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Befehlsschema </a:t>
            </a:r>
            <a:r>
              <a:rPr lang="de-DE" dirty="0" smtClean="0">
                <a:sym typeface="Wingdings" panose="05000000000000000000" pitchFamily="2" charset="2"/>
              </a:rPr>
              <a:t> Mittel = Mittel- oder Schwerschaumrohr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Sinngemäßer Ablauf wie bei B-Rohr, jedoch abweichend:</a:t>
            </a:r>
          </a:p>
          <a:p>
            <a:pPr lvl="2"/>
            <a:endParaRPr lang="de-DE" dirty="0">
              <a:sym typeface="Wingdings" panose="05000000000000000000" pitchFamily="2" charset="2"/>
            </a:endParaRP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Angriffstrupp:	- rüstet sich mit Schaumrohr aus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- Setzt Verteiler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- Stellt </a:t>
            </a:r>
            <a:r>
              <a:rPr lang="de-DE" dirty="0" err="1" smtClean="0">
                <a:sym typeface="Wingdings" panose="05000000000000000000" pitchFamily="2" charset="2"/>
              </a:rPr>
              <a:t>Zumischer</a:t>
            </a:r>
            <a:r>
              <a:rPr lang="de-DE" dirty="0" smtClean="0">
                <a:sym typeface="Wingdings" panose="05000000000000000000" pitchFamily="2" charset="2"/>
              </a:rPr>
              <a:t>, zwei Schaummittelbehälter und den D-Ansaugschlauch am Verteiler bereit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   sofern kein ST bereit</a:t>
            </a:r>
          </a:p>
          <a:p>
            <a:pPr lvl="2"/>
            <a:endParaRPr lang="de-DE" dirty="0" smtClean="0">
              <a:sym typeface="Wingdings" panose="05000000000000000000" pitchFamily="2" charset="2"/>
            </a:endParaRP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Wassertrupp:	- Bei Fehlen des ST bedient der WT den </a:t>
            </a:r>
            <a:r>
              <a:rPr lang="de-DE" dirty="0" err="1" smtClean="0">
                <a:sym typeface="Wingdings" panose="05000000000000000000" pitchFamily="2" charset="2"/>
              </a:rPr>
              <a:t>Zumischer</a:t>
            </a:r>
            <a:r>
              <a:rPr lang="de-DE" dirty="0" smtClean="0">
                <a:sym typeface="Wingdings" panose="05000000000000000000" pitchFamily="2" charset="2"/>
              </a:rPr>
              <a:t> und den Verteiler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- bringt weitere Schaummittelbehälter vor</a:t>
            </a:r>
          </a:p>
          <a:p>
            <a:pPr lvl="2"/>
            <a:endParaRPr lang="de-DE" dirty="0">
              <a:sym typeface="Wingdings" panose="05000000000000000000" pitchFamily="2" charset="2"/>
            </a:endParaRP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Schlauchtrupp:	- bringt </a:t>
            </a:r>
            <a:r>
              <a:rPr lang="de-DE" dirty="0" err="1" smtClean="0">
                <a:sym typeface="Wingdings" panose="05000000000000000000" pitchFamily="2" charset="2"/>
              </a:rPr>
              <a:t>Zumischer</a:t>
            </a:r>
            <a:r>
              <a:rPr lang="de-DE" dirty="0" smtClean="0">
                <a:sym typeface="Wingdings" panose="05000000000000000000" pitchFamily="2" charset="2"/>
              </a:rPr>
              <a:t>, D-Ansaugschlauch und Schaummittelbehälter vor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- Kuppelt </a:t>
            </a:r>
            <a:r>
              <a:rPr lang="de-DE" dirty="0" err="1" smtClean="0">
                <a:sym typeface="Wingdings" panose="05000000000000000000" pitchFamily="2" charset="2"/>
              </a:rPr>
              <a:t>Zumischer</a:t>
            </a:r>
            <a:r>
              <a:rPr lang="de-DE" dirty="0" smtClean="0">
                <a:sym typeface="Wingdings" panose="05000000000000000000" pitchFamily="2" charset="2"/>
              </a:rPr>
              <a:t> in die Schlauchleitung ein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- Stellt mit Ansaugschlauch die Verbindung zwischen </a:t>
            </a:r>
            <a:r>
              <a:rPr lang="de-DE" dirty="0" err="1" smtClean="0">
                <a:sym typeface="Wingdings" panose="05000000000000000000" pitchFamily="2" charset="2"/>
              </a:rPr>
              <a:t>Zumischer</a:t>
            </a:r>
            <a:r>
              <a:rPr lang="de-DE" dirty="0" smtClean="0">
                <a:sym typeface="Wingdings" panose="05000000000000000000" pitchFamily="2" charset="2"/>
              </a:rPr>
              <a:t> und Schaummittelbehälter her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- </a:t>
            </a:r>
            <a:r>
              <a:rPr lang="de-DE" dirty="0" err="1" smtClean="0">
                <a:sym typeface="Wingdings" panose="05000000000000000000" pitchFamily="2" charset="2"/>
              </a:rPr>
              <a:t>Schlauchtruppführer</a:t>
            </a:r>
            <a:r>
              <a:rPr lang="de-DE" dirty="0" smtClean="0">
                <a:sym typeface="Wingdings" panose="05000000000000000000" pitchFamily="2" charset="2"/>
              </a:rPr>
              <a:t> bedient </a:t>
            </a:r>
            <a:r>
              <a:rPr lang="de-DE" dirty="0" err="1" smtClean="0">
                <a:sym typeface="Wingdings" panose="05000000000000000000" pitchFamily="2" charset="2"/>
              </a:rPr>
              <a:t>Zumischer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Schlauchtruppmann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stellt Verfügbarkeit 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   des Schaummittels sicher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0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Abschluss des Einsatzes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45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86372" y="2031195"/>
            <a:ext cx="879586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Einheitsführer befiehlt: „Zum Abmarsch fertig</a:t>
            </a:r>
            <a:r>
              <a:rPr lang="de-DE" dirty="0" smtClean="0"/>
              <a:t>!“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Maschinist schaltet die </a:t>
            </a:r>
            <a:r>
              <a:rPr lang="de-DE" dirty="0" smtClean="0"/>
              <a:t>Feuerlöschpumpe </a:t>
            </a:r>
            <a:r>
              <a:rPr lang="de-DE" dirty="0" smtClean="0"/>
              <a:t>ab und kuppelt die Schlauchleitungen </a:t>
            </a:r>
            <a:r>
              <a:rPr lang="de-DE" dirty="0" smtClean="0"/>
              <a:t>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Einsatzkraft am Verteiler kuppelt alle Druckschläuche </a:t>
            </a:r>
            <a:r>
              <a:rPr lang="de-DE" dirty="0" smtClean="0"/>
              <a:t>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Alle Geräte und Druckschläuche werden gemeinsam zum Löschfahrzeug </a:t>
            </a:r>
            <a:r>
              <a:rPr lang="de-DE" dirty="0" smtClean="0"/>
              <a:t>gebracht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Nach Beendigung eines Schaumeinsatzes sind die hierbei verwendeten Druckschläuche, 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der </a:t>
            </a:r>
            <a:r>
              <a:rPr lang="de-DE" dirty="0" err="1" smtClean="0"/>
              <a:t>Zumischer</a:t>
            </a:r>
            <a:r>
              <a:rPr lang="de-DE" dirty="0" smtClean="0"/>
              <a:t> mit D-Ansaugschlauch und das Schaumstrahlrohr gründlich zu </a:t>
            </a:r>
            <a:r>
              <a:rPr lang="de-DE" dirty="0" smtClean="0"/>
              <a:t>spülen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215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Abschluss des Einsatzes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46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38237" y="2446693"/>
            <a:ext cx="101155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benutzte Wasserentnahmestelle ist wieder in ordnungsgemäßen Zustand zu </a:t>
            </a:r>
            <a:r>
              <a:rPr lang="de-DE" dirty="0" smtClean="0"/>
              <a:t>bringen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Mannschaft tritt am Löschfahrzeug </a:t>
            </a:r>
            <a:r>
              <a:rPr lang="de-DE" dirty="0" smtClean="0"/>
              <a:t>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Maschinist überzeugt sich, ob alle Geräte vorhanden, sicher gelagert und sämtliche Geräteräume</a:t>
            </a:r>
          </a:p>
          <a:p>
            <a:r>
              <a:rPr lang="de-DE" dirty="0"/>
              <a:t>     geschlossen sind und ob das Löschfahrzeug fahrbereit ist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Er meldet daraufhin dem Einheitsführer:</a:t>
            </a:r>
          </a:p>
          <a:p>
            <a:r>
              <a:rPr lang="de-DE" dirty="0"/>
              <a:t>     „Fahrzeug fahrbereit!“ oder er meldet dem Einheitsführer, welche Einsatzmittel nicht einsatzbereit </a:t>
            </a:r>
            <a:r>
              <a:rPr lang="de-DE" dirty="0" smtClean="0"/>
              <a:t>sind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Einheitsführer erkundigt sich nach Verletzungen  oder besonderen Vorkommnissen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476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Anmerkung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47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459961" y="2862192"/>
            <a:ext cx="27856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 smtClean="0"/>
              <a:t>Geschafft!!</a:t>
            </a:r>
          </a:p>
          <a:p>
            <a:pPr algn="ctr"/>
            <a:endParaRPr lang="de-DE" sz="3600" b="1" dirty="0"/>
          </a:p>
          <a:p>
            <a:pPr algn="ctr"/>
            <a:r>
              <a:rPr lang="de-DE" sz="3600" b="1" dirty="0" smtClean="0"/>
              <a:t>Noch Fragen?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431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Gliederung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689009" y="2446693"/>
            <a:ext cx="681398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Einsatzarten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Einsatz mit Bereitstellung, Wasserentnahmestelle </a:t>
            </a:r>
            <a:r>
              <a:rPr lang="de-DE" dirty="0" smtClean="0"/>
              <a:t>Hydrant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Einsatz mit Bereitstellung, Wasserentnahmestelle offenes </a:t>
            </a:r>
            <a:r>
              <a:rPr lang="de-DE" dirty="0" smtClean="0"/>
              <a:t>Gewässer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Vornahme von </a:t>
            </a:r>
            <a:r>
              <a:rPr lang="de-DE" dirty="0" smtClean="0"/>
              <a:t>Sonderrohren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Beendigung des </a:t>
            </a:r>
            <a:r>
              <a:rPr lang="de-DE" dirty="0" smtClean="0"/>
              <a:t>Einsatzes</a:t>
            </a:r>
            <a:endParaRPr lang="de-DE" dirty="0" smtClean="0"/>
          </a:p>
        </p:txBody>
      </p: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5</a:t>
            </a:fld>
            <a:endParaRPr 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Allgemeines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6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33098" y="2244725"/>
            <a:ext cx="98207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Feuerwehrdienstvorschriften sind bei Übungen, Einsätzen und Ausbildungen einzuhalten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Sicherung eines schnellen und geordneten Einsatz</a:t>
            </a:r>
          </a:p>
          <a:p>
            <a:pPr lvl="1"/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002060"/>
                </a:solidFill>
              </a:rPr>
              <a:t>Jeder Angehörige eines Zuges, einer Gruppe, einer Staffel, eines selbstständigen Trupps </a:t>
            </a: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     muss wissen was er zu tun </a:t>
            </a:r>
            <a:r>
              <a:rPr lang="de-DE" dirty="0" smtClean="0">
                <a:solidFill>
                  <a:srgbClr val="002060"/>
                </a:solidFill>
              </a:rPr>
              <a:t>hat</a:t>
            </a:r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Löscheinsatz im Sinne dieser Vorschrift sind alle Tätigkeiten der Feuerwehr, bei der Strahlrohre </a:t>
            </a:r>
          </a:p>
          <a:p>
            <a:pPr lvl="1"/>
            <a:r>
              <a:rPr lang="de-DE" dirty="0"/>
              <a:t> </a:t>
            </a:r>
            <a:r>
              <a:rPr lang="de-DE" dirty="0" smtClean="0"/>
              <a:t>    vorgenommen werden </a:t>
            </a:r>
            <a:endParaRPr lang="de-DE" dirty="0" smtClean="0"/>
          </a:p>
          <a:p>
            <a:pPr lvl="1"/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Auch Maßnahmen der Menschenrettung oder sonstige Schutztätigkeiten für Menschen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72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Lernerfolge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7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70924" y="2169694"/>
            <a:ext cx="945015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Hauptaufgabe aller Trupps im Einsatz ist das Retten!!! (nicht das Löschen, Schneiden…)</a:t>
            </a:r>
          </a:p>
          <a:p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 smtClean="0">
                <a:solidFill>
                  <a:srgbClr val="C00000"/>
                </a:solidFill>
              </a:rPr>
              <a:t>Def</a:t>
            </a:r>
            <a:r>
              <a:rPr lang="de-DE" dirty="0" smtClean="0">
                <a:solidFill>
                  <a:srgbClr val="C00000"/>
                </a:solidFill>
              </a:rPr>
              <a:t>.:</a:t>
            </a:r>
          </a:p>
          <a:p>
            <a:pPr lvl="1"/>
            <a:endParaRPr lang="de-DE" dirty="0" smtClean="0">
              <a:solidFill>
                <a:srgbClr val="C00000"/>
              </a:solidFill>
            </a:endParaRPr>
          </a:p>
          <a:p>
            <a:pPr lvl="2"/>
            <a:r>
              <a:rPr lang="de-DE" dirty="0" smtClean="0">
                <a:solidFill>
                  <a:srgbClr val="C00000"/>
                </a:solidFill>
              </a:rPr>
              <a:t>Retten ist das Abwehren einer Gefahr von Menschen oder Tieren durch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Lebensrettende Sofortmaßnahmen, die sich auf die Erhaltung oder Wiederherstellung</a:t>
            </a:r>
          </a:p>
          <a:p>
            <a:pPr lvl="2"/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smtClean="0">
                <a:solidFill>
                  <a:srgbClr val="C00000"/>
                </a:solidFill>
              </a:rPr>
              <a:t>     von Atmung, Kreislauf und Herztätigkeiten </a:t>
            </a:r>
            <a:r>
              <a:rPr lang="de-DE" dirty="0" smtClean="0">
                <a:solidFill>
                  <a:srgbClr val="C00000"/>
                </a:solidFill>
              </a:rPr>
              <a:t>richten</a:t>
            </a:r>
          </a:p>
          <a:p>
            <a:pPr lvl="2"/>
            <a:endParaRPr lang="de-DE" dirty="0" smtClean="0">
              <a:solidFill>
                <a:srgbClr val="C00000"/>
              </a:solidFill>
            </a:endParaRPr>
          </a:p>
          <a:p>
            <a:pPr lvl="2"/>
            <a:r>
              <a:rPr lang="de-DE" dirty="0" smtClean="0">
                <a:solidFill>
                  <a:srgbClr val="C00000"/>
                </a:solidFill>
              </a:rPr>
              <a:t>Und/ oder </a:t>
            </a:r>
            <a:r>
              <a:rPr lang="de-DE" dirty="0" smtClean="0">
                <a:solidFill>
                  <a:srgbClr val="C00000"/>
                </a:solidFill>
              </a:rPr>
              <a:t>durch</a:t>
            </a:r>
          </a:p>
          <a:p>
            <a:pPr lvl="2"/>
            <a:endParaRPr lang="de-DE" dirty="0" smtClean="0">
              <a:solidFill>
                <a:srgbClr val="C0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Befreien aus einer lebens- oder gesundheitsgefährdenden Zwangslage 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Taktische Einheiten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3269421" y="1180269"/>
            <a:ext cx="5870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Im Einsatz bilden wir immer eine Taktische Einheit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smtClean="0"/>
              <a:t>Organisatorische Einheit einschließlich ihrer Führung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Taktische Einheit der Feuerwehr besteht immer aus:</a:t>
            </a:r>
            <a:endParaRPr lang="de-DE" dirty="0"/>
          </a:p>
        </p:txBody>
      </p: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8</a:t>
            </a:fld>
            <a:endParaRPr lang="de-DE">
              <a:solidFill>
                <a:srgbClr val="00206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02" y="2408806"/>
            <a:ext cx="3687413" cy="20785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773" y="2409863"/>
            <a:ext cx="3376584" cy="216351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746502" y="4573378"/>
            <a:ext cx="37124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Mannschaft: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Ausgebildete Personen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Einschließlich ihrer Führungskräfte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Bewältigung der Einsatzaufgaben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258728" y="4649101"/>
            <a:ext cx="1502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Einsatzmittel: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Fahrzeuge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Geräte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Maschinen</a:t>
            </a:r>
          </a:p>
        </p:txBody>
      </p:sp>
      <p:sp>
        <p:nvSpPr>
          <p:cNvPr id="5" name="Geschweifte Klammer rechts 4"/>
          <p:cNvSpPr/>
          <p:nvPr/>
        </p:nvSpPr>
        <p:spPr>
          <a:xfrm>
            <a:off x="8610600" y="5069684"/>
            <a:ext cx="300925" cy="72501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9094351" y="4970526"/>
            <a:ext cx="284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Werden von Einsatzkräften zur Bewältigung ihrer Aufgaben benötigt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4499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52811" cy="1122363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852811" y="0"/>
            <a:ext cx="633918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 dirty="0" smtClean="0">
                <a:solidFill>
                  <a:schemeClr val="tx1"/>
                </a:solidFill>
              </a:rPr>
              <a:t>Taktische Einheiten</a:t>
            </a:r>
            <a:endParaRPr lang="de-DE" sz="2400" b="1" u="sng" dirty="0">
              <a:solidFill>
                <a:schemeClr val="tx1"/>
              </a:solidFill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0" y="1122363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2B6-E1D0-46B4-959E-5AC88CF442C5}" type="datetime1">
              <a:rPr lang="de-DE" smtClean="0">
                <a:solidFill>
                  <a:srgbClr val="002060"/>
                </a:solidFill>
              </a:rPr>
              <a:t>08.02.2014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2060"/>
                </a:solidFill>
              </a:rPr>
              <a:t>FwDV 3 Einheiten im Lösch- und Hilfeleistungseinsatz - Schwerpunkt Löscheinsatz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3AAD-D103-4CA1-9A4B-1254A14794DA}" type="slidenum">
              <a:rPr lang="de-DE" smtClean="0">
                <a:solidFill>
                  <a:srgbClr val="002060"/>
                </a:solidFill>
              </a:rPr>
              <a:t>9</a:t>
            </a:fld>
            <a:endParaRPr lang="de-DE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93231" y="1670638"/>
            <a:ext cx="500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Gruppe</a:t>
            </a:r>
            <a:r>
              <a:rPr lang="de-DE" dirty="0" smtClean="0"/>
              <a:t> = Taktische Grundeinheit der Feuerwehr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9" y="2588244"/>
            <a:ext cx="7058601" cy="3194017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8153400" y="2766999"/>
            <a:ext cx="38779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Gruppe gliedert sich in: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Gruppenführer		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Maschinist		    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Melder		    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Angriffstrupp		    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Wassertrupp		    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Schlauchtrupp		     2</a:t>
            </a:r>
          </a:p>
          <a:p>
            <a:r>
              <a:rPr lang="de-DE" u="sng" dirty="0" smtClean="0"/>
              <a:t>				</a:t>
            </a:r>
          </a:p>
          <a:p>
            <a:r>
              <a:rPr lang="de-DE" dirty="0" smtClean="0"/>
              <a:t>Mannschaftsstärke		1   8    </a:t>
            </a:r>
            <a:r>
              <a:rPr lang="de-DE" u="sng" dirty="0" smtClean="0"/>
              <a:t>9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0228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2818</Words>
  <Application>Microsoft Office PowerPoint</Application>
  <PresentationFormat>Breitbild</PresentationFormat>
  <Paragraphs>739</Paragraphs>
  <Slides>47</Slides>
  <Notes>46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</dc:creator>
  <cp:lastModifiedBy>RON</cp:lastModifiedBy>
  <cp:revision>53</cp:revision>
  <dcterms:created xsi:type="dcterms:W3CDTF">2014-02-06T20:08:09Z</dcterms:created>
  <dcterms:modified xsi:type="dcterms:W3CDTF">2014-02-08T08:38:29Z</dcterms:modified>
</cp:coreProperties>
</file>